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1071" r:id="rId2"/>
    <p:sldId id="1072" r:id="rId3"/>
    <p:sldId id="1619" r:id="rId4"/>
    <p:sldId id="1665" r:id="rId5"/>
    <p:sldId id="1620" r:id="rId6"/>
    <p:sldId id="1621" r:id="rId7"/>
    <p:sldId id="1622" r:id="rId8"/>
    <p:sldId id="1623" r:id="rId9"/>
    <p:sldId id="1624" r:id="rId10"/>
    <p:sldId id="1625" r:id="rId11"/>
    <p:sldId id="1626" r:id="rId12"/>
    <p:sldId id="1663" r:id="rId13"/>
    <p:sldId id="162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43A907-A25D-48B0-9D27-D661339A218B}" type="datetimeFigureOut">
              <a:rPr lang="en-GB" smtClean="0"/>
              <a:t>07/09/2021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4CA323-0E6E-46FF-8C76-8AC45F8520C4}" type="slidenum">
              <a:rPr lang="en-GB" smtClean="0"/>
              <a:t>‹#›</a:t>
            </a:fld>
            <a:endParaRPr lang="en-GB"/>
          </a:p>
        </p:txBody>
      </p:sp>
    </p:spTree>
    <p:extLst>
      <p:ext uri="{BB962C8B-B14F-4D97-AF65-F5344CB8AC3E}">
        <p14:creationId xmlns:p14="http://schemas.microsoft.com/office/powerpoint/2010/main" val="2459559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CA69FB0-FACA-4FEB-BCEB-4D285D820F06}" type="slidenum">
              <a:rPr lang="en-US" altLang="en-US" smtClean="0"/>
              <a:pPr>
                <a:spcBef>
                  <a:spcPct val="0"/>
                </a:spcBef>
              </a:pPr>
              <a:t>1</a:t>
            </a:fld>
            <a:endParaRPr lang="en-US" altLang="en-US" dirty="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9540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BB393-CFDF-4013-AF26-E0F4F3F563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AEFE61E-1B29-4474-BEDF-EA7C2FD7F5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57DCC71-2C7C-4CB4-A7DE-46BB069C7A04}"/>
              </a:ext>
            </a:extLst>
          </p:cNvPr>
          <p:cNvSpPr>
            <a:spLocks noGrp="1"/>
          </p:cNvSpPr>
          <p:nvPr>
            <p:ph type="dt" sz="half" idx="10"/>
          </p:nvPr>
        </p:nvSpPr>
        <p:spPr/>
        <p:txBody>
          <a:bodyPr/>
          <a:lstStyle/>
          <a:p>
            <a:fld id="{A9CD8E66-1ADC-44E8-8707-25049FBB9BF5}" type="datetimeFigureOut">
              <a:rPr lang="en-GB" smtClean="0"/>
              <a:t>07/09/2021</a:t>
            </a:fld>
            <a:endParaRPr lang="en-GB"/>
          </a:p>
        </p:txBody>
      </p:sp>
      <p:sp>
        <p:nvSpPr>
          <p:cNvPr id="5" name="Footer Placeholder 4">
            <a:extLst>
              <a:ext uri="{FF2B5EF4-FFF2-40B4-BE49-F238E27FC236}">
                <a16:creationId xmlns:a16="http://schemas.microsoft.com/office/drawing/2014/main" id="{CB23B1B9-0C4F-440E-9D1B-CAF1A74906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3BC309-AB2A-43A3-8A6D-34BEAE9B4B0B}"/>
              </a:ext>
            </a:extLst>
          </p:cNvPr>
          <p:cNvSpPr>
            <a:spLocks noGrp="1"/>
          </p:cNvSpPr>
          <p:nvPr>
            <p:ph type="sldNum" sz="quarter" idx="12"/>
          </p:nvPr>
        </p:nvSpPr>
        <p:spPr/>
        <p:txBody>
          <a:bodyPr/>
          <a:lstStyle/>
          <a:p>
            <a:fld id="{FCAC49A4-991A-4B0A-84D4-20C2FDC79768}" type="slidenum">
              <a:rPr lang="en-GB" smtClean="0"/>
              <a:t>‹#›</a:t>
            </a:fld>
            <a:endParaRPr lang="en-GB"/>
          </a:p>
        </p:txBody>
      </p:sp>
    </p:spTree>
    <p:extLst>
      <p:ext uri="{BB962C8B-B14F-4D97-AF65-F5344CB8AC3E}">
        <p14:creationId xmlns:p14="http://schemas.microsoft.com/office/powerpoint/2010/main" val="1591677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6D347-49F3-407A-848D-54602118FC9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8AEDE20-1AB1-4FCE-BA8E-3D7E5BEA94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3DA7FE-BE84-4EDF-B3BB-ADF0A3385898}"/>
              </a:ext>
            </a:extLst>
          </p:cNvPr>
          <p:cNvSpPr>
            <a:spLocks noGrp="1"/>
          </p:cNvSpPr>
          <p:nvPr>
            <p:ph type="dt" sz="half" idx="10"/>
          </p:nvPr>
        </p:nvSpPr>
        <p:spPr/>
        <p:txBody>
          <a:bodyPr/>
          <a:lstStyle/>
          <a:p>
            <a:fld id="{A9CD8E66-1ADC-44E8-8707-25049FBB9BF5}" type="datetimeFigureOut">
              <a:rPr lang="en-GB" smtClean="0"/>
              <a:t>07/09/2021</a:t>
            </a:fld>
            <a:endParaRPr lang="en-GB"/>
          </a:p>
        </p:txBody>
      </p:sp>
      <p:sp>
        <p:nvSpPr>
          <p:cNvPr id="5" name="Footer Placeholder 4">
            <a:extLst>
              <a:ext uri="{FF2B5EF4-FFF2-40B4-BE49-F238E27FC236}">
                <a16:creationId xmlns:a16="http://schemas.microsoft.com/office/drawing/2014/main" id="{EB603BFB-9860-4D95-B36C-61643F53969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CA68C8-E0CD-42E4-93B9-A77F84415998}"/>
              </a:ext>
            </a:extLst>
          </p:cNvPr>
          <p:cNvSpPr>
            <a:spLocks noGrp="1"/>
          </p:cNvSpPr>
          <p:nvPr>
            <p:ph type="sldNum" sz="quarter" idx="12"/>
          </p:nvPr>
        </p:nvSpPr>
        <p:spPr/>
        <p:txBody>
          <a:bodyPr/>
          <a:lstStyle/>
          <a:p>
            <a:fld id="{FCAC49A4-991A-4B0A-84D4-20C2FDC79768}" type="slidenum">
              <a:rPr lang="en-GB" smtClean="0"/>
              <a:t>‹#›</a:t>
            </a:fld>
            <a:endParaRPr lang="en-GB"/>
          </a:p>
        </p:txBody>
      </p:sp>
    </p:spTree>
    <p:extLst>
      <p:ext uri="{BB962C8B-B14F-4D97-AF65-F5344CB8AC3E}">
        <p14:creationId xmlns:p14="http://schemas.microsoft.com/office/powerpoint/2010/main" val="2881431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9C83FF-31A0-4E0A-A084-3C68E22B8E0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B85D16F-8D7F-4E56-A961-F7650F311AE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7E8B750-C4FC-49A3-9267-0C333FED3603}"/>
              </a:ext>
            </a:extLst>
          </p:cNvPr>
          <p:cNvSpPr>
            <a:spLocks noGrp="1"/>
          </p:cNvSpPr>
          <p:nvPr>
            <p:ph type="dt" sz="half" idx="10"/>
          </p:nvPr>
        </p:nvSpPr>
        <p:spPr/>
        <p:txBody>
          <a:bodyPr/>
          <a:lstStyle/>
          <a:p>
            <a:fld id="{A9CD8E66-1ADC-44E8-8707-25049FBB9BF5}" type="datetimeFigureOut">
              <a:rPr lang="en-GB" smtClean="0"/>
              <a:t>07/09/2021</a:t>
            </a:fld>
            <a:endParaRPr lang="en-GB"/>
          </a:p>
        </p:txBody>
      </p:sp>
      <p:sp>
        <p:nvSpPr>
          <p:cNvPr id="5" name="Footer Placeholder 4">
            <a:extLst>
              <a:ext uri="{FF2B5EF4-FFF2-40B4-BE49-F238E27FC236}">
                <a16:creationId xmlns:a16="http://schemas.microsoft.com/office/drawing/2014/main" id="{B3573D2E-F802-4407-93F5-61B5148F12E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FB84F1-1D52-4465-969D-A1BBE7D1C261}"/>
              </a:ext>
            </a:extLst>
          </p:cNvPr>
          <p:cNvSpPr>
            <a:spLocks noGrp="1"/>
          </p:cNvSpPr>
          <p:nvPr>
            <p:ph type="sldNum" sz="quarter" idx="12"/>
          </p:nvPr>
        </p:nvSpPr>
        <p:spPr/>
        <p:txBody>
          <a:bodyPr/>
          <a:lstStyle/>
          <a:p>
            <a:fld id="{FCAC49A4-991A-4B0A-84D4-20C2FDC79768}" type="slidenum">
              <a:rPr lang="en-GB" smtClean="0"/>
              <a:t>‹#›</a:t>
            </a:fld>
            <a:endParaRPr lang="en-GB"/>
          </a:p>
        </p:txBody>
      </p:sp>
    </p:spTree>
    <p:extLst>
      <p:ext uri="{BB962C8B-B14F-4D97-AF65-F5344CB8AC3E}">
        <p14:creationId xmlns:p14="http://schemas.microsoft.com/office/powerpoint/2010/main" val="4128976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09864-CD81-406E-BE31-B5AA822AE4E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CB9317F-43F9-4EFF-BE7E-F0ED3D0D20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8C8EEA6-5756-4630-B41C-11A92885E873}"/>
              </a:ext>
            </a:extLst>
          </p:cNvPr>
          <p:cNvSpPr>
            <a:spLocks noGrp="1"/>
          </p:cNvSpPr>
          <p:nvPr>
            <p:ph type="dt" sz="half" idx="10"/>
          </p:nvPr>
        </p:nvSpPr>
        <p:spPr/>
        <p:txBody>
          <a:bodyPr/>
          <a:lstStyle/>
          <a:p>
            <a:fld id="{A9CD8E66-1ADC-44E8-8707-25049FBB9BF5}" type="datetimeFigureOut">
              <a:rPr lang="en-GB" smtClean="0"/>
              <a:t>07/09/2021</a:t>
            </a:fld>
            <a:endParaRPr lang="en-GB"/>
          </a:p>
        </p:txBody>
      </p:sp>
      <p:sp>
        <p:nvSpPr>
          <p:cNvPr id="5" name="Footer Placeholder 4">
            <a:extLst>
              <a:ext uri="{FF2B5EF4-FFF2-40B4-BE49-F238E27FC236}">
                <a16:creationId xmlns:a16="http://schemas.microsoft.com/office/drawing/2014/main" id="{9353F5C2-4F68-4EB4-99F7-F8EDD49FFC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B01DA1-0C68-49C5-8C74-29DC7A9A973D}"/>
              </a:ext>
            </a:extLst>
          </p:cNvPr>
          <p:cNvSpPr>
            <a:spLocks noGrp="1"/>
          </p:cNvSpPr>
          <p:nvPr>
            <p:ph type="sldNum" sz="quarter" idx="12"/>
          </p:nvPr>
        </p:nvSpPr>
        <p:spPr/>
        <p:txBody>
          <a:bodyPr/>
          <a:lstStyle/>
          <a:p>
            <a:fld id="{FCAC49A4-991A-4B0A-84D4-20C2FDC79768}" type="slidenum">
              <a:rPr lang="en-GB" smtClean="0"/>
              <a:t>‹#›</a:t>
            </a:fld>
            <a:endParaRPr lang="en-GB"/>
          </a:p>
        </p:txBody>
      </p:sp>
    </p:spTree>
    <p:extLst>
      <p:ext uri="{BB962C8B-B14F-4D97-AF65-F5344CB8AC3E}">
        <p14:creationId xmlns:p14="http://schemas.microsoft.com/office/powerpoint/2010/main" val="3409219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740BA-0C2D-43A8-B502-B38040F3129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FB5F183-EA4B-4E32-85EB-4CB36E0F0D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7C10219-42A7-42FB-9E22-36C95CFFC880}"/>
              </a:ext>
            </a:extLst>
          </p:cNvPr>
          <p:cNvSpPr>
            <a:spLocks noGrp="1"/>
          </p:cNvSpPr>
          <p:nvPr>
            <p:ph type="dt" sz="half" idx="10"/>
          </p:nvPr>
        </p:nvSpPr>
        <p:spPr/>
        <p:txBody>
          <a:bodyPr/>
          <a:lstStyle/>
          <a:p>
            <a:fld id="{A9CD8E66-1ADC-44E8-8707-25049FBB9BF5}" type="datetimeFigureOut">
              <a:rPr lang="en-GB" smtClean="0"/>
              <a:t>07/09/2021</a:t>
            </a:fld>
            <a:endParaRPr lang="en-GB"/>
          </a:p>
        </p:txBody>
      </p:sp>
      <p:sp>
        <p:nvSpPr>
          <p:cNvPr id="5" name="Footer Placeholder 4">
            <a:extLst>
              <a:ext uri="{FF2B5EF4-FFF2-40B4-BE49-F238E27FC236}">
                <a16:creationId xmlns:a16="http://schemas.microsoft.com/office/drawing/2014/main" id="{E6CBDEDA-8F12-4AAD-BEE2-2AF32095B4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62328E-8C7D-43B7-9248-4115E0921515}"/>
              </a:ext>
            </a:extLst>
          </p:cNvPr>
          <p:cNvSpPr>
            <a:spLocks noGrp="1"/>
          </p:cNvSpPr>
          <p:nvPr>
            <p:ph type="sldNum" sz="quarter" idx="12"/>
          </p:nvPr>
        </p:nvSpPr>
        <p:spPr/>
        <p:txBody>
          <a:bodyPr/>
          <a:lstStyle/>
          <a:p>
            <a:fld id="{FCAC49A4-991A-4B0A-84D4-20C2FDC79768}" type="slidenum">
              <a:rPr lang="en-GB" smtClean="0"/>
              <a:t>‹#›</a:t>
            </a:fld>
            <a:endParaRPr lang="en-GB"/>
          </a:p>
        </p:txBody>
      </p:sp>
    </p:spTree>
    <p:extLst>
      <p:ext uri="{BB962C8B-B14F-4D97-AF65-F5344CB8AC3E}">
        <p14:creationId xmlns:p14="http://schemas.microsoft.com/office/powerpoint/2010/main" val="1086204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FB0F9-D8E3-40FE-886D-E68FCB4677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FA575F2-D3F1-47B9-A3AE-E57AB3B6598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315DAD7-3621-48E2-8305-7425B90A5C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EB8FE1B-F9BB-4DB9-A8CC-4B2BEB33D420}"/>
              </a:ext>
            </a:extLst>
          </p:cNvPr>
          <p:cNvSpPr>
            <a:spLocks noGrp="1"/>
          </p:cNvSpPr>
          <p:nvPr>
            <p:ph type="dt" sz="half" idx="10"/>
          </p:nvPr>
        </p:nvSpPr>
        <p:spPr/>
        <p:txBody>
          <a:bodyPr/>
          <a:lstStyle/>
          <a:p>
            <a:fld id="{A9CD8E66-1ADC-44E8-8707-25049FBB9BF5}" type="datetimeFigureOut">
              <a:rPr lang="en-GB" smtClean="0"/>
              <a:t>07/09/2021</a:t>
            </a:fld>
            <a:endParaRPr lang="en-GB"/>
          </a:p>
        </p:txBody>
      </p:sp>
      <p:sp>
        <p:nvSpPr>
          <p:cNvPr id="6" name="Footer Placeholder 5">
            <a:extLst>
              <a:ext uri="{FF2B5EF4-FFF2-40B4-BE49-F238E27FC236}">
                <a16:creationId xmlns:a16="http://schemas.microsoft.com/office/drawing/2014/main" id="{DD6D57DA-566D-4799-A94B-57135443175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239D65E-51CA-405D-AB8A-128669B0DB75}"/>
              </a:ext>
            </a:extLst>
          </p:cNvPr>
          <p:cNvSpPr>
            <a:spLocks noGrp="1"/>
          </p:cNvSpPr>
          <p:nvPr>
            <p:ph type="sldNum" sz="quarter" idx="12"/>
          </p:nvPr>
        </p:nvSpPr>
        <p:spPr/>
        <p:txBody>
          <a:bodyPr/>
          <a:lstStyle/>
          <a:p>
            <a:fld id="{FCAC49A4-991A-4B0A-84D4-20C2FDC79768}" type="slidenum">
              <a:rPr lang="en-GB" smtClean="0"/>
              <a:t>‹#›</a:t>
            </a:fld>
            <a:endParaRPr lang="en-GB"/>
          </a:p>
        </p:txBody>
      </p:sp>
    </p:spTree>
    <p:extLst>
      <p:ext uri="{BB962C8B-B14F-4D97-AF65-F5344CB8AC3E}">
        <p14:creationId xmlns:p14="http://schemas.microsoft.com/office/powerpoint/2010/main" val="1458157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F8BD0-FD8B-4A79-BFEB-35556EDC3EE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D52F591-F832-4809-9BDD-B745649F92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F0D61C-02BE-4472-9708-838576B2DC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FCF2F39-2151-436F-974D-FEAA77F978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0FF1BB-C582-4652-98EF-FC4BBFBFAC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56BCD71-4412-43DA-9282-0A374E9CEA9A}"/>
              </a:ext>
            </a:extLst>
          </p:cNvPr>
          <p:cNvSpPr>
            <a:spLocks noGrp="1"/>
          </p:cNvSpPr>
          <p:nvPr>
            <p:ph type="dt" sz="half" idx="10"/>
          </p:nvPr>
        </p:nvSpPr>
        <p:spPr/>
        <p:txBody>
          <a:bodyPr/>
          <a:lstStyle/>
          <a:p>
            <a:fld id="{A9CD8E66-1ADC-44E8-8707-25049FBB9BF5}" type="datetimeFigureOut">
              <a:rPr lang="en-GB" smtClean="0"/>
              <a:t>07/09/2021</a:t>
            </a:fld>
            <a:endParaRPr lang="en-GB"/>
          </a:p>
        </p:txBody>
      </p:sp>
      <p:sp>
        <p:nvSpPr>
          <p:cNvPr id="8" name="Footer Placeholder 7">
            <a:extLst>
              <a:ext uri="{FF2B5EF4-FFF2-40B4-BE49-F238E27FC236}">
                <a16:creationId xmlns:a16="http://schemas.microsoft.com/office/drawing/2014/main" id="{4CE33D5F-753D-4072-970B-BC90A31E5B5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B3B54FF-F992-428D-89CE-5924FB0A13E6}"/>
              </a:ext>
            </a:extLst>
          </p:cNvPr>
          <p:cNvSpPr>
            <a:spLocks noGrp="1"/>
          </p:cNvSpPr>
          <p:nvPr>
            <p:ph type="sldNum" sz="quarter" idx="12"/>
          </p:nvPr>
        </p:nvSpPr>
        <p:spPr/>
        <p:txBody>
          <a:bodyPr/>
          <a:lstStyle/>
          <a:p>
            <a:fld id="{FCAC49A4-991A-4B0A-84D4-20C2FDC79768}" type="slidenum">
              <a:rPr lang="en-GB" smtClean="0"/>
              <a:t>‹#›</a:t>
            </a:fld>
            <a:endParaRPr lang="en-GB"/>
          </a:p>
        </p:txBody>
      </p:sp>
    </p:spTree>
    <p:extLst>
      <p:ext uri="{BB962C8B-B14F-4D97-AF65-F5344CB8AC3E}">
        <p14:creationId xmlns:p14="http://schemas.microsoft.com/office/powerpoint/2010/main" val="807206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9D238-449F-4924-9EE7-D59A483A43C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E271B78-3C62-44FB-B718-CD56EFA401F6}"/>
              </a:ext>
            </a:extLst>
          </p:cNvPr>
          <p:cNvSpPr>
            <a:spLocks noGrp="1"/>
          </p:cNvSpPr>
          <p:nvPr>
            <p:ph type="dt" sz="half" idx="10"/>
          </p:nvPr>
        </p:nvSpPr>
        <p:spPr/>
        <p:txBody>
          <a:bodyPr/>
          <a:lstStyle/>
          <a:p>
            <a:fld id="{A9CD8E66-1ADC-44E8-8707-25049FBB9BF5}" type="datetimeFigureOut">
              <a:rPr lang="en-GB" smtClean="0"/>
              <a:t>07/09/2021</a:t>
            </a:fld>
            <a:endParaRPr lang="en-GB"/>
          </a:p>
        </p:txBody>
      </p:sp>
      <p:sp>
        <p:nvSpPr>
          <p:cNvPr id="4" name="Footer Placeholder 3">
            <a:extLst>
              <a:ext uri="{FF2B5EF4-FFF2-40B4-BE49-F238E27FC236}">
                <a16:creationId xmlns:a16="http://schemas.microsoft.com/office/drawing/2014/main" id="{587038B8-6A8A-4A5D-9739-A25B40A092D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C7541E7-D3EA-4AF1-8E3A-C92BBC4A91EA}"/>
              </a:ext>
            </a:extLst>
          </p:cNvPr>
          <p:cNvSpPr>
            <a:spLocks noGrp="1"/>
          </p:cNvSpPr>
          <p:nvPr>
            <p:ph type="sldNum" sz="quarter" idx="12"/>
          </p:nvPr>
        </p:nvSpPr>
        <p:spPr/>
        <p:txBody>
          <a:bodyPr/>
          <a:lstStyle/>
          <a:p>
            <a:fld id="{FCAC49A4-991A-4B0A-84D4-20C2FDC79768}" type="slidenum">
              <a:rPr lang="en-GB" smtClean="0"/>
              <a:t>‹#›</a:t>
            </a:fld>
            <a:endParaRPr lang="en-GB"/>
          </a:p>
        </p:txBody>
      </p:sp>
    </p:spTree>
    <p:extLst>
      <p:ext uri="{BB962C8B-B14F-4D97-AF65-F5344CB8AC3E}">
        <p14:creationId xmlns:p14="http://schemas.microsoft.com/office/powerpoint/2010/main" val="1906543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7AFB44-9068-44BF-B4A1-0A30E3A68017}"/>
              </a:ext>
            </a:extLst>
          </p:cNvPr>
          <p:cNvSpPr>
            <a:spLocks noGrp="1"/>
          </p:cNvSpPr>
          <p:nvPr>
            <p:ph type="dt" sz="half" idx="10"/>
          </p:nvPr>
        </p:nvSpPr>
        <p:spPr/>
        <p:txBody>
          <a:bodyPr/>
          <a:lstStyle/>
          <a:p>
            <a:fld id="{A9CD8E66-1ADC-44E8-8707-25049FBB9BF5}" type="datetimeFigureOut">
              <a:rPr lang="en-GB" smtClean="0"/>
              <a:t>07/09/2021</a:t>
            </a:fld>
            <a:endParaRPr lang="en-GB"/>
          </a:p>
        </p:txBody>
      </p:sp>
      <p:sp>
        <p:nvSpPr>
          <p:cNvPr id="3" name="Footer Placeholder 2">
            <a:extLst>
              <a:ext uri="{FF2B5EF4-FFF2-40B4-BE49-F238E27FC236}">
                <a16:creationId xmlns:a16="http://schemas.microsoft.com/office/drawing/2014/main" id="{3DCC0607-334D-4ED5-A158-620B4F2EBBC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E7BD33E-6DA1-4FB7-A04F-06959CED50CE}"/>
              </a:ext>
            </a:extLst>
          </p:cNvPr>
          <p:cNvSpPr>
            <a:spLocks noGrp="1"/>
          </p:cNvSpPr>
          <p:nvPr>
            <p:ph type="sldNum" sz="quarter" idx="12"/>
          </p:nvPr>
        </p:nvSpPr>
        <p:spPr/>
        <p:txBody>
          <a:bodyPr/>
          <a:lstStyle/>
          <a:p>
            <a:fld id="{FCAC49A4-991A-4B0A-84D4-20C2FDC79768}" type="slidenum">
              <a:rPr lang="en-GB" smtClean="0"/>
              <a:t>‹#›</a:t>
            </a:fld>
            <a:endParaRPr lang="en-GB"/>
          </a:p>
        </p:txBody>
      </p:sp>
    </p:spTree>
    <p:extLst>
      <p:ext uri="{BB962C8B-B14F-4D97-AF65-F5344CB8AC3E}">
        <p14:creationId xmlns:p14="http://schemas.microsoft.com/office/powerpoint/2010/main" val="1925638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E1598-9FF9-428D-8323-A616099C3D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7619451-9279-41BB-BED9-2002B82303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7C09028-53A3-46BA-9FDB-16729487B8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88467A-505B-4812-84CE-E69DA5D4E982}"/>
              </a:ext>
            </a:extLst>
          </p:cNvPr>
          <p:cNvSpPr>
            <a:spLocks noGrp="1"/>
          </p:cNvSpPr>
          <p:nvPr>
            <p:ph type="dt" sz="half" idx="10"/>
          </p:nvPr>
        </p:nvSpPr>
        <p:spPr/>
        <p:txBody>
          <a:bodyPr/>
          <a:lstStyle/>
          <a:p>
            <a:fld id="{A9CD8E66-1ADC-44E8-8707-25049FBB9BF5}" type="datetimeFigureOut">
              <a:rPr lang="en-GB" smtClean="0"/>
              <a:t>07/09/2021</a:t>
            </a:fld>
            <a:endParaRPr lang="en-GB"/>
          </a:p>
        </p:txBody>
      </p:sp>
      <p:sp>
        <p:nvSpPr>
          <p:cNvPr id="6" name="Footer Placeholder 5">
            <a:extLst>
              <a:ext uri="{FF2B5EF4-FFF2-40B4-BE49-F238E27FC236}">
                <a16:creationId xmlns:a16="http://schemas.microsoft.com/office/drawing/2014/main" id="{CCCD980B-9266-4EEA-829B-21680525C0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137E0A9-ED3F-482A-B4DE-014266037700}"/>
              </a:ext>
            </a:extLst>
          </p:cNvPr>
          <p:cNvSpPr>
            <a:spLocks noGrp="1"/>
          </p:cNvSpPr>
          <p:nvPr>
            <p:ph type="sldNum" sz="quarter" idx="12"/>
          </p:nvPr>
        </p:nvSpPr>
        <p:spPr/>
        <p:txBody>
          <a:bodyPr/>
          <a:lstStyle/>
          <a:p>
            <a:fld id="{FCAC49A4-991A-4B0A-84D4-20C2FDC79768}" type="slidenum">
              <a:rPr lang="en-GB" smtClean="0"/>
              <a:t>‹#›</a:t>
            </a:fld>
            <a:endParaRPr lang="en-GB"/>
          </a:p>
        </p:txBody>
      </p:sp>
    </p:spTree>
    <p:extLst>
      <p:ext uri="{BB962C8B-B14F-4D97-AF65-F5344CB8AC3E}">
        <p14:creationId xmlns:p14="http://schemas.microsoft.com/office/powerpoint/2010/main" val="137934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43DAC-EA23-4FB8-9897-F9DFB06FFD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109EB37-B9D0-4B47-AC01-D9A895EE63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05C848D-FF86-4799-9263-17127F3A8B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00FBE8-1AF7-413C-865D-36D3559F789E}"/>
              </a:ext>
            </a:extLst>
          </p:cNvPr>
          <p:cNvSpPr>
            <a:spLocks noGrp="1"/>
          </p:cNvSpPr>
          <p:nvPr>
            <p:ph type="dt" sz="half" idx="10"/>
          </p:nvPr>
        </p:nvSpPr>
        <p:spPr/>
        <p:txBody>
          <a:bodyPr/>
          <a:lstStyle/>
          <a:p>
            <a:fld id="{A9CD8E66-1ADC-44E8-8707-25049FBB9BF5}" type="datetimeFigureOut">
              <a:rPr lang="en-GB" smtClean="0"/>
              <a:t>07/09/2021</a:t>
            </a:fld>
            <a:endParaRPr lang="en-GB"/>
          </a:p>
        </p:txBody>
      </p:sp>
      <p:sp>
        <p:nvSpPr>
          <p:cNvPr id="6" name="Footer Placeholder 5">
            <a:extLst>
              <a:ext uri="{FF2B5EF4-FFF2-40B4-BE49-F238E27FC236}">
                <a16:creationId xmlns:a16="http://schemas.microsoft.com/office/drawing/2014/main" id="{6D878B7F-D08D-4E5C-8AE6-BFE663D799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E00347C-0980-460B-94C6-F3A765A24E69}"/>
              </a:ext>
            </a:extLst>
          </p:cNvPr>
          <p:cNvSpPr>
            <a:spLocks noGrp="1"/>
          </p:cNvSpPr>
          <p:nvPr>
            <p:ph type="sldNum" sz="quarter" idx="12"/>
          </p:nvPr>
        </p:nvSpPr>
        <p:spPr/>
        <p:txBody>
          <a:bodyPr/>
          <a:lstStyle/>
          <a:p>
            <a:fld id="{FCAC49A4-991A-4B0A-84D4-20C2FDC79768}" type="slidenum">
              <a:rPr lang="en-GB" smtClean="0"/>
              <a:t>‹#›</a:t>
            </a:fld>
            <a:endParaRPr lang="en-GB"/>
          </a:p>
        </p:txBody>
      </p:sp>
    </p:spTree>
    <p:extLst>
      <p:ext uri="{BB962C8B-B14F-4D97-AF65-F5344CB8AC3E}">
        <p14:creationId xmlns:p14="http://schemas.microsoft.com/office/powerpoint/2010/main" val="647795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E5F402-81CA-4FD9-946D-148A34ED13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60CA658-B55A-45B1-BC53-A0C37BABA5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1D7FD1-8904-4EE6-8442-3809F129FB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CD8E66-1ADC-44E8-8707-25049FBB9BF5}" type="datetimeFigureOut">
              <a:rPr lang="en-GB" smtClean="0"/>
              <a:t>07/09/2021</a:t>
            </a:fld>
            <a:endParaRPr lang="en-GB"/>
          </a:p>
        </p:txBody>
      </p:sp>
      <p:sp>
        <p:nvSpPr>
          <p:cNvPr id="5" name="Footer Placeholder 4">
            <a:extLst>
              <a:ext uri="{FF2B5EF4-FFF2-40B4-BE49-F238E27FC236}">
                <a16:creationId xmlns:a16="http://schemas.microsoft.com/office/drawing/2014/main" id="{64AFCB92-FB95-4E96-B6DF-C232ABA740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F96B761-5C2C-4C89-805D-DCBE1EC118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AC49A4-991A-4B0A-84D4-20C2FDC79768}" type="slidenum">
              <a:rPr lang="en-GB" smtClean="0"/>
              <a:t>‹#›</a:t>
            </a:fld>
            <a:endParaRPr lang="en-GB"/>
          </a:p>
        </p:txBody>
      </p:sp>
    </p:spTree>
    <p:extLst>
      <p:ext uri="{BB962C8B-B14F-4D97-AF65-F5344CB8AC3E}">
        <p14:creationId xmlns:p14="http://schemas.microsoft.com/office/powerpoint/2010/main" val="50804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aPp-BaL8on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GM0TlF9jTSI"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676401" y="1989139"/>
            <a:ext cx="881221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4000" b="1" dirty="0"/>
              <a:t>Chapter 13: </a:t>
            </a:r>
            <a:r>
              <a:rPr lang="en-US" sz="4000" b="1" dirty="0"/>
              <a:t>Impacts – Conflict over Place Change</a:t>
            </a:r>
            <a:endParaRPr lang="en-GB" altLang="en-US" sz="4000" b="1" dirty="0"/>
          </a:p>
          <a:p>
            <a:pPr algn="ctr" eaLnBrk="1" hangingPunct="1"/>
            <a:endParaRPr lang="en-US" altLang="en-US" sz="4000" b="1" dirty="0"/>
          </a:p>
        </p:txBody>
      </p:sp>
      <p:sp>
        <p:nvSpPr>
          <p:cNvPr id="11267" name="Rectangle 4"/>
          <p:cNvSpPr>
            <a:spLocks noChangeArrowheads="1"/>
          </p:cNvSpPr>
          <p:nvPr/>
        </p:nvSpPr>
        <p:spPr bwMode="auto">
          <a:xfrm>
            <a:off x="1524000" y="43934"/>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Char char="•"/>
            </a:pPr>
            <a:endParaRPr lang="en-GB" altLang="en-US" dirty="0"/>
          </a:p>
        </p:txBody>
      </p:sp>
      <p:pic>
        <p:nvPicPr>
          <p:cNvPr id="5" name="Picture 4">
            <a:extLst>
              <a:ext uri="{FF2B5EF4-FFF2-40B4-BE49-F238E27FC236}">
                <a16:creationId xmlns:a16="http://schemas.microsoft.com/office/drawing/2014/main" id="{120408FB-E65D-41A2-A114-33E23165DC5F}"/>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10668000" y="15798"/>
            <a:ext cx="1523999" cy="1985287"/>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4453021C-AE19-42AD-9A7A-3BCEB6D03D79}"/>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1430000" y="6084016"/>
            <a:ext cx="713496" cy="687013"/>
          </a:xfrm>
          <a:prstGeom prst="rect">
            <a:avLst/>
          </a:prstGeom>
        </p:spPr>
      </p:pic>
    </p:spTree>
    <p:extLst>
      <p:ext uri="{BB962C8B-B14F-4D97-AF65-F5344CB8AC3E}">
        <p14:creationId xmlns:p14="http://schemas.microsoft.com/office/powerpoint/2010/main" val="371286524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E8905-031B-4DDF-B1EC-62A1DB6FC8CF}"/>
              </a:ext>
            </a:extLst>
          </p:cNvPr>
          <p:cNvSpPr>
            <a:spLocks noGrp="1"/>
          </p:cNvSpPr>
          <p:nvPr>
            <p:ph type="title"/>
          </p:nvPr>
        </p:nvSpPr>
        <p:spPr/>
        <p:txBody>
          <a:bodyPr/>
          <a:lstStyle/>
          <a:p>
            <a:r>
              <a:rPr lang="en-US" dirty="0"/>
              <a:t>An alternative explanation – impacts as a function of place change</a:t>
            </a:r>
            <a:endParaRPr lang="en-HK" dirty="0"/>
          </a:p>
        </p:txBody>
      </p:sp>
      <p:sp>
        <p:nvSpPr>
          <p:cNvPr id="8" name="Content Placeholder 7">
            <a:extLst>
              <a:ext uri="{FF2B5EF4-FFF2-40B4-BE49-F238E27FC236}">
                <a16:creationId xmlns:a16="http://schemas.microsoft.com/office/drawing/2014/main" id="{15A265A8-3A50-4ABF-B705-C178B6F96AD7}"/>
              </a:ext>
            </a:extLst>
          </p:cNvPr>
          <p:cNvSpPr>
            <a:spLocks noGrp="1"/>
          </p:cNvSpPr>
          <p:nvPr>
            <p:ph idx="1"/>
          </p:nvPr>
        </p:nvSpPr>
        <p:spPr/>
        <p:txBody>
          <a:bodyPr>
            <a:normAutofit lnSpcReduction="10000"/>
          </a:bodyPr>
          <a:lstStyle/>
          <a:p>
            <a:r>
              <a:rPr lang="en-US" dirty="0"/>
              <a:t>The social meaning people give to geographic space transform it into place and give it meaning</a:t>
            </a:r>
          </a:p>
          <a:p>
            <a:r>
              <a:rPr lang="en-US" dirty="0"/>
              <a:t>Sense of place is defined by</a:t>
            </a:r>
          </a:p>
          <a:p>
            <a:pPr lvl="1"/>
            <a:r>
              <a:rPr lang="en-US" dirty="0"/>
              <a:t>Place identity - dimensions of self that define the individual’s personal identity through a complex pattern of conscious and unconscious ideas, beliefs, preferences, feelings, values, goals and behavioural tendencies</a:t>
            </a:r>
          </a:p>
          <a:p>
            <a:pPr lvl="1"/>
            <a:r>
              <a:rPr lang="en-US" dirty="0"/>
              <a:t>Place dependence - the strength of the association between an individual and a specific place</a:t>
            </a:r>
          </a:p>
          <a:p>
            <a:pPr lvl="1"/>
            <a:r>
              <a:rPr lang="en-US" dirty="0"/>
              <a:t>Place attachment - positive bond between groups or individuals and their environment. </a:t>
            </a:r>
          </a:p>
          <a:p>
            <a:r>
              <a:rPr lang="en-US" dirty="0"/>
              <a:t>Reflected by perceptions of insidedness / outsideness and legitimacy of occupation</a:t>
            </a:r>
            <a:endParaRPr lang="en-HK" dirty="0"/>
          </a:p>
        </p:txBody>
      </p:sp>
      <p:sp>
        <p:nvSpPr>
          <p:cNvPr id="7" name="Footer Placeholder 6">
            <a:extLst>
              <a:ext uri="{FF2B5EF4-FFF2-40B4-BE49-F238E27FC236}">
                <a16:creationId xmlns:a16="http://schemas.microsoft.com/office/drawing/2014/main" id="{0AF869EC-DFFD-4D36-B94F-C2BC49CF0EF9}"/>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640375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1F210-830E-4C35-A887-8310A89E835E}"/>
              </a:ext>
            </a:extLst>
          </p:cNvPr>
          <p:cNvSpPr>
            <a:spLocks noGrp="1"/>
          </p:cNvSpPr>
          <p:nvPr>
            <p:ph type="title"/>
          </p:nvPr>
        </p:nvSpPr>
        <p:spPr/>
        <p:txBody>
          <a:bodyPr/>
          <a:lstStyle/>
          <a:p>
            <a:r>
              <a:rPr lang="en-HK" dirty="0"/>
              <a:t>Destinations consist of 3 types of place</a:t>
            </a:r>
          </a:p>
        </p:txBody>
      </p:sp>
      <p:sp>
        <p:nvSpPr>
          <p:cNvPr id="3" name="Content Placeholder 2">
            <a:extLst>
              <a:ext uri="{FF2B5EF4-FFF2-40B4-BE49-F238E27FC236}">
                <a16:creationId xmlns:a16="http://schemas.microsoft.com/office/drawing/2014/main" id="{EF6ED028-FE66-42EA-960B-9F1E46ED3B4F}"/>
              </a:ext>
            </a:extLst>
          </p:cNvPr>
          <p:cNvSpPr>
            <a:spLocks noGrp="1"/>
          </p:cNvSpPr>
          <p:nvPr>
            <p:ph idx="1"/>
          </p:nvPr>
        </p:nvSpPr>
        <p:spPr/>
        <p:txBody>
          <a:bodyPr>
            <a:normAutofit/>
          </a:bodyPr>
          <a:lstStyle/>
          <a:p>
            <a:r>
              <a:rPr lang="en-US" dirty="0"/>
              <a:t>Tourism place - signed and signaled as being for tourists</a:t>
            </a:r>
          </a:p>
          <a:p>
            <a:r>
              <a:rPr lang="en-US" dirty="0"/>
              <a:t>Non-tourism place - part of the community that is signed and signaled for use by local residents only</a:t>
            </a:r>
          </a:p>
          <a:p>
            <a:r>
              <a:rPr lang="en-US" dirty="0"/>
              <a:t>Shared place – signed and signaled as being accessible to both</a:t>
            </a:r>
          </a:p>
          <a:p>
            <a:endParaRPr lang="en-US" dirty="0"/>
          </a:p>
          <a:p>
            <a:r>
              <a:rPr lang="en-US" dirty="0"/>
              <a:t>Normally, the relationship between these three types of place evolves toward some form of equilibrium, or coexistence, where each is well defined and both locals and tourists respect their boundaries.</a:t>
            </a:r>
            <a:endParaRPr lang="en-HK" dirty="0"/>
          </a:p>
        </p:txBody>
      </p:sp>
      <p:sp>
        <p:nvSpPr>
          <p:cNvPr id="4" name="Footer Placeholder 3">
            <a:extLst>
              <a:ext uri="{FF2B5EF4-FFF2-40B4-BE49-F238E27FC236}">
                <a16:creationId xmlns:a16="http://schemas.microsoft.com/office/drawing/2014/main" id="{E7AFFE98-F793-4915-B375-522B02813136}"/>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323092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41832-EFAF-4683-9F19-3A1013A367F9}"/>
              </a:ext>
            </a:extLst>
          </p:cNvPr>
          <p:cNvSpPr>
            <a:spLocks noGrp="1"/>
          </p:cNvSpPr>
          <p:nvPr>
            <p:ph type="title"/>
          </p:nvPr>
        </p:nvSpPr>
        <p:spPr/>
        <p:txBody>
          <a:bodyPr/>
          <a:lstStyle/>
          <a:p>
            <a:r>
              <a:rPr lang="en-HK" dirty="0"/>
              <a:t>Prof Allison Gill talks about how tourism transforms places</a:t>
            </a:r>
          </a:p>
        </p:txBody>
      </p:sp>
      <p:sp>
        <p:nvSpPr>
          <p:cNvPr id="3" name="Content Placeholder 2">
            <a:extLst>
              <a:ext uri="{FF2B5EF4-FFF2-40B4-BE49-F238E27FC236}">
                <a16:creationId xmlns:a16="http://schemas.microsoft.com/office/drawing/2014/main" id="{C2E26BB3-BA39-4301-91D7-CA9898B31E13}"/>
              </a:ext>
            </a:extLst>
          </p:cNvPr>
          <p:cNvSpPr>
            <a:spLocks noGrp="1"/>
          </p:cNvSpPr>
          <p:nvPr>
            <p:ph idx="1"/>
          </p:nvPr>
        </p:nvSpPr>
        <p:spPr>
          <a:xfrm>
            <a:off x="838200" y="2818979"/>
            <a:ext cx="10515600" cy="3357984"/>
          </a:xfrm>
        </p:spPr>
        <p:txBody>
          <a:bodyPr/>
          <a:lstStyle/>
          <a:p>
            <a:pPr marL="0" indent="0" algn="ctr">
              <a:buNone/>
            </a:pPr>
            <a:r>
              <a:rPr lang="en-HK"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https://www.youtube.com/watch?v=aPp-BaL8ong</a:t>
            </a:r>
            <a:endParaRPr lang="en-HK" dirty="0"/>
          </a:p>
        </p:txBody>
      </p:sp>
      <p:sp>
        <p:nvSpPr>
          <p:cNvPr id="4" name="Footer Placeholder 3">
            <a:extLst>
              <a:ext uri="{FF2B5EF4-FFF2-40B4-BE49-F238E27FC236}">
                <a16:creationId xmlns:a16="http://schemas.microsoft.com/office/drawing/2014/main" id="{7B7C57B0-660B-449F-ADD9-C1494BB61219}"/>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134455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EAB59-5CEF-4C72-A0A7-736A6ED54AD3}"/>
              </a:ext>
            </a:extLst>
          </p:cNvPr>
          <p:cNvSpPr>
            <a:spLocks noGrp="1"/>
          </p:cNvSpPr>
          <p:nvPr>
            <p:ph type="title"/>
          </p:nvPr>
        </p:nvSpPr>
        <p:spPr/>
        <p:txBody>
          <a:bodyPr/>
          <a:lstStyle/>
          <a:p>
            <a:r>
              <a:rPr lang="en-HK" dirty="0"/>
              <a:t>Conflict occurs when place changes</a:t>
            </a:r>
          </a:p>
        </p:txBody>
      </p:sp>
      <p:sp>
        <p:nvSpPr>
          <p:cNvPr id="5" name="Content Placeholder 4">
            <a:extLst>
              <a:ext uri="{FF2B5EF4-FFF2-40B4-BE49-F238E27FC236}">
                <a16:creationId xmlns:a16="http://schemas.microsoft.com/office/drawing/2014/main" id="{FF8322BC-30C3-46F9-B0DB-1ADBA20BEA63}"/>
              </a:ext>
            </a:extLst>
          </p:cNvPr>
          <p:cNvSpPr>
            <a:spLocks noGrp="1"/>
          </p:cNvSpPr>
          <p:nvPr>
            <p:ph sz="half" idx="1"/>
          </p:nvPr>
        </p:nvSpPr>
        <p:spPr/>
        <p:txBody>
          <a:bodyPr>
            <a:normAutofit fontScale="77500" lnSpcReduction="20000"/>
          </a:bodyPr>
          <a:lstStyle/>
          <a:p>
            <a:r>
              <a:rPr lang="en-US" dirty="0"/>
              <a:t>Impacts of tourism are most likely to occur when otherwise stable systems are disrupted. </a:t>
            </a:r>
          </a:p>
          <a:p>
            <a:pPr lvl="1"/>
            <a:r>
              <a:rPr lang="en-US" dirty="0"/>
              <a:t>Non or shared tourism space becomes exclusive tourism space to the detriment of local residents.</a:t>
            </a:r>
          </a:p>
          <a:p>
            <a:r>
              <a:rPr lang="en-US" dirty="0"/>
              <a:t>Social disruption theory states that communities experiencing rapid growth typically enter a period of generalized crisis that may lead to a wide array of social problems as changes penetrate throughout communities and at individual levels.</a:t>
            </a:r>
          </a:p>
          <a:p>
            <a:r>
              <a:rPr lang="en-US" dirty="0"/>
              <a:t>Perceived quality of life may decline initially, but will eventually stabilise and then improve.</a:t>
            </a:r>
            <a:endParaRPr lang="en-HK" dirty="0"/>
          </a:p>
        </p:txBody>
      </p:sp>
      <p:pic>
        <p:nvPicPr>
          <p:cNvPr id="7" name="Content Placeholder 6">
            <a:extLst>
              <a:ext uri="{FF2B5EF4-FFF2-40B4-BE49-F238E27FC236}">
                <a16:creationId xmlns:a16="http://schemas.microsoft.com/office/drawing/2014/main" id="{1E777438-3820-4D04-9306-1816A664B070}"/>
              </a:ext>
            </a:extLst>
          </p:cNvPr>
          <p:cNvPicPr>
            <a:picLocks noGrp="1" noChangeAspect="1"/>
          </p:cNvPicPr>
          <p:nvPr>
            <p:ph sz="half" idx="2"/>
          </p:nvPr>
        </p:nvPicPr>
        <p:blipFill>
          <a:blip r:embed="rId2" cstate="email">
            <a:extLst>
              <a:ext uri="{28A0092B-C50C-407E-A947-70E740481C1C}">
                <a14:useLocalDpi xmlns:a14="http://schemas.microsoft.com/office/drawing/2010/main"/>
              </a:ext>
            </a:extLst>
          </a:blip>
          <a:stretch>
            <a:fillRect/>
          </a:stretch>
        </p:blipFill>
        <p:spPr>
          <a:xfrm>
            <a:off x="6172200" y="1825625"/>
            <a:ext cx="5181600" cy="3753907"/>
          </a:xfrm>
          <a:prstGeom prst="rect">
            <a:avLst/>
          </a:prstGeom>
        </p:spPr>
      </p:pic>
      <p:sp>
        <p:nvSpPr>
          <p:cNvPr id="4" name="Footer Placeholder 3">
            <a:extLst>
              <a:ext uri="{FF2B5EF4-FFF2-40B4-BE49-F238E27FC236}">
                <a16:creationId xmlns:a16="http://schemas.microsoft.com/office/drawing/2014/main" id="{2300A8AC-84C2-4968-BCD5-D65800896160}"/>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3193262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HK" dirty="0"/>
              <a:t>Learning Objectives</a:t>
            </a:r>
            <a:endParaRPr lang="en-US" dirty="0"/>
          </a:p>
        </p:txBody>
      </p:sp>
      <p:sp>
        <p:nvSpPr>
          <p:cNvPr id="4" name="Content Placeholder 3"/>
          <p:cNvSpPr>
            <a:spLocks noGrp="1"/>
          </p:cNvSpPr>
          <p:nvPr>
            <p:ph idx="1"/>
          </p:nvPr>
        </p:nvSpPr>
        <p:spPr/>
        <p:txBody>
          <a:bodyPr/>
          <a:lstStyle/>
          <a:p>
            <a:r>
              <a:rPr lang="en-US" dirty="0"/>
              <a:t>Describe Doxey’s Irridex </a:t>
            </a:r>
          </a:p>
          <a:p>
            <a:r>
              <a:rPr lang="en-US" dirty="0"/>
              <a:t>Analyse how impacts are caused by place change </a:t>
            </a:r>
          </a:p>
          <a:p>
            <a:r>
              <a:rPr lang="en-US" dirty="0"/>
              <a:t>Evaluate Budowksi’s relationships between tourism and the environment </a:t>
            </a:r>
          </a:p>
          <a:p>
            <a:r>
              <a:rPr lang="en-US" dirty="0"/>
              <a:t>Understand how conflict theory underlies early attempts to assess social and environmental impacts of tourism.</a:t>
            </a:r>
          </a:p>
        </p:txBody>
      </p:sp>
      <p:sp>
        <p:nvSpPr>
          <p:cNvPr id="2" name="Footer Placeholder 1">
            <a:extLst>
              <a:ext uri="{FF2B5EF4-FFF2-40B4-BE49-F238E27FC236}">
                <a16:creationId xmlns:a16="http://schemas.microsoft.com/office/drawing/2014/main" id="{2D9CF23D-798F-4274-BFFE-C087DD2DF3E9}"/>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552330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1D12E-E898-4A17-9140-BF2D07AE304F}"/>
              </a:ext>
            </a:extLst>
          </p:cNvPr>
          <p:cNvSpPr>
            <a:spLocks noGrp="1"/>
          </p:cNvSpPr>
          <p:nvPr>
            <p:ph type="title"/>
          </p:nvPr>
        </p:nvSpPr>
        <p:spPr/>
        <p:txBody>
          <a:bodyPr/>
          <a:lstStyle/>
          <a:p>
            <a:r>
              <a:rPr lang="en-HK" dirty="0"/>
              <a:t>Different approaches to impact studies</a:t>
            </a:r>
          </a:p>
        </p:txBody>
      </p:sp>
      <p:graphicFrame>
        <p:nvGraphicFramePr>
          <p:cNvPr id="6" name="Content Placeholder 5">
            <a:extLst>
              <a:ext uri="{FF2B5EF4-FFF2-40B4-BE49-F238E27FC236}">
                <a16:creationId xmlns:a16="http://schemas.microsoft.com/office/drawing/2014/main" id="{3960EDD8-BAB4-4640-8CF6-F2A3F34167C6}"/>
              </a:ext>
            </a:extLst>
          </p:cNvPr>
          <p:cNvGraphicFramePr>
            <a:graphicFrameLocks noGrp="1"/>
          </p:cNvGraphicFramePr>
          <p:nvPr>
            <p:ph idx="1"/>
          </p:nvPr>
        </p:nvGraphicFramePr>
        <p:xfrm>
          <a:off x="873985" y="1289059"/>
          <a:ext cx="9639932" cy="4848743"/>
        </p:xfrm>
        <a:graphic>
          <a:graphicData uri="http://schemas.openxmlformats.org/drawingml/2006/table">
            <a:tbl>
              <a:tblPr firstRow="1" firstCol="1" bandRow="1">
                <a:tableStyleId>{21E4AEA4-8DFA-4A89-87EB-49C32662AFE0}</a:tableStyleId>
              </a:tblPr>
              <a:tblGrid>
                <a:gridCol w="2062139">
                  <a:extLst>
                    <a:ext uri="{9D8B030D-6E8A-4147-A177-3AD203B41FA5}">
                      <a16:colId xmlns:a16="http://schemas.microsoft.com/office/drawing/2014/main" val="3469081108"/>
                    </a:ext>
                  </a:extLst>
                </a:gridCol>
                <a:gridCol w="7577793">
                  <a:extLst>
                    <a:ext uri="{9D8B030D-6E8A-4147-A177-3AD203B41FA5}">
                      <a16:colId xmlns:a16="http://schemas.microsoft.com/office/drawing/2014/main" val="3761227531"/>
                    </a:ext>
                  </a:extLst>
                </a:gridCol>
              </a:tblGrid>
              <a:tr h="605633">
                <a:tc>
                  <a:txBody>
                    <a:bodyPr/>
                    <a:lstStyle/>
                    <a:p>
                      <a:pPr>
                        <a:lnSpc>
                          <a:spcPct val="100000"/>
                        </a:lnSpc>
                      </a:pPr>
                      <a:r>
                        <a:rPr lang="en-US" sz="1400" b="1" dirty="0">
                          <a:solidFill>
                            <a:schemeClr val="tx1"/>
                          </a:solidFill>
                          <a:effectLst/>
                        </a:rPr>
                        <a:t>Equity Theory</a:t>
                      </a:r>
                      <a:endParaRPr lang="en-HK" sz="1400" b="1"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3044" marR="33044" marT="0" marB="0">
                    <a:solidFill>
                      <a:srgbClr val="FFFF00"/>
                    </a:solidFill>
                  </a:tcPr>
                </a:tc>
                <a:tc>
                  <a:txBody>
                    <a:bodyPr/>
                    <a:lstStyle/>
                    <a:p>
                      <a:pPr marL="285750" indent="-285750">
                        <a:lnSpc>
                          <a:spcPct val="100000"/>
                        </a:lnSpc>
                        <a:buFont typeface="Arial" panose="020B0604020202020204" pitchFamily="34" charset="0"/>
                        <a:buChar char="•"/>
                      </a:pPr>
                      <a:r>
                        <a:rPr lang="en-US" sz="1400" b="0" dirty="0">
                          <a:solidFill>
                            <a:schemeClr val="tx1"/>
                          </a:solidFill>
                          <a:effectLst/>
                        </a:rPr>
                        <a:t>Assesses perceived costs vs. benefits</a:t>
                      </a:r>
                      <a:endParaRPr lang="en-HK" sz="1400" b="0" dirty="0">
                        <a:solidFill>
                          <a:schemeClr val="tx1"/>
                        </a:solidFill>
                        <a:effectLst/>
                      </a:endParaRPr>
                    </a:p>
                    <a:p>
                      <a:pPr marL="285750" indent="-285750">
                        <a:lnSpc>
                          <a:spcPct val="100000"/>
                        </a:lnSpc>
                        <a:buFont typeface="Arial" panose="020B0604020202020204" pitchFamily="34" charset="0"/>
                        <a:buChar char="•"/>
                      </a:pPr>
                      <a:r>
                        <a:rPr lang="en-US" sz="1400" b="0" dirty="0">
                          <a:solidFill>
                            <a:schemeClr val="tx1"/>
                          </a:solidFill>
                          <a:effectLst/>
                        </a:rPr>
                        <a:t>Tourism is seen as beneficial when  positive and negative consequences are in balance or when the positive aspects outweigh the negative</a:t>
                      </a:r>
                      <a:endParaRPr lang="en-HK" sz="1400" b="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3044" marR="33044" marT="0" marB="0">
                    <a:solidFill>
                      <a:srgbClr val="FFFF00"/>
                    </a:solidFill>
                  </a:tcPr>
                </a:tc>
                <a:extLst>
                  <a:ext uri="{0D108BD9-81ED-4DB2-BD59-A6C34878D82A}">
                    <a16:rowId xmlns:a16="http://schemas.microsoft.com/office/drawing/2014/main" val="1210668032"/>
                  </a:ext>
                </a:extLst>
              </a:tr>
              <a:tr h="702718">
                <a:tc>
                  <a:txBody>
                    <a:bodyPr/>
                    <a:lstStyle/>
                    <a:p>
                      <a:pPr>
                        <a:lnSpc>
                          <a:spcPct val="100000"/>
                        </a:lnSpc>
                      </a:pPr>
                      <a:r>
                        <a:rPr lang="en-US" sz="1400" dirty="0">
                          <a:solidFill>
                            <a:schemeClr val="tx1"/>
                          </a:solidFill>
                          <a:effectLst/>
                        </a:rPr>
                        <a:t>Growth Machine Theory</a:t>
                      </a:r>
                      <a:endParaRPr lang="en-HK" sz="14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3044" marR="33044" marT="0" marB="0">
                    <a:solidFill>
                      <a:srgbClr val="FFFF00"/>
                    </a:solidFill>
                  </a:tcPr>
                </a:tc>
                <a:tc>
                  <a:txBody>
                    <a:bodyPr/>
                    <a:lstStyle/>
                    <a:p>
                      <a:pPr marL="285750" indent="-285750">
                        <a:lnSpc>
                          <a:spcPct val="100000"/>
                        </a:lnSpc>
                        <a:buFont typeface="Arial" panose="020B0604020202020204" pitchFamily="34" charset="0"/>
                        <a:buChar char="•"/>
                      </a:pPr>
                      <a:r>
                        <a:rPr lang="en-US" sz="1400" dirty="0">
                          <a:solidFill>
                            <a:schemeClr val="tx1"/>
                          </a:solidFill>
                          <a:effectLst/>
                        </a:rPr>
                        <a:t>Certain stakeholders (those who seek to gain) will support growth in order to maximize their personal economic returns</a:t>
                      </a:r>
                      <a:endParaRPr lang="en-HK" sz="1400" dirty="0">
                        <a:solidFill>
                          <a:schemeClr val="tx1"/>
                        </a:solidFill>
                        <a:effectLst/>
                      </a:endParaRPr>
                    </a:p>
                    <a:p>
                      <a:pPr marL="285750" indent="-285750">
                        <a:lnSpc>
                          <a:spcPct val="100000"/>
                        </a:lnSpc>
                        <a:buFont typeface="Arial" panose="020B0604020202020204" pitchFamily="34" charset="0"/>
                        <a:buChar char="•"/>
                      </a:pPr>
                      <a:r>
                        <a:rPr lang="en-US" sz="1400" dirty="0">
                          <a:solidFill>
                            <a:schemeClr val="tx1"/>
                          </a:solidFill>
                          <a:effectLst/>
                        </a:rPr>
                        <a:t>Others  may not support growth or may actively oppose it</a:t>
                      </a:r>
                      <a:endParaRPr lang="en-HK" sz="14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3044" marR="33044" marT="0" marB="0">
                    <a:solidFill>
                      <a:srgbClr val="FFFF00"/>
                    </a:solidFill>
                  </a:tcPr>
                </a:tc>
                <a:extLst>
                  <a:ext uri="{0D108BD9-81ED-4DB2-BD59-A6C34878D82A}">
                    <a16:rowId xmlns:a16="http://schemas.microsoft.com/office/drawing/2014/main" val="2806129498"/>
                  </a:ext>
                </a:extLst>
              </a:tr>
              <a:tr h="234239">
                <a:tc>
                  <a:txBody>
                    <a:bodyPr/>
                    <a:lstStyle/>
                    <a:p>
                      <a:pPr>
                        <a:lnSpc>
                          <a:spcPct val="100000"/>
                        </a:lnSpc>
                      </a:pPr>
                      <a:r>
                        <a:rPr lang="en-US" sz="1400" dirty="0">
                          <a:solidFill>
                            <a:schemeClr val="tx1"/>
                          </a:solidFill>
                          <a:effectLst/>
                        </a:rPr>
                        <a:t>Lifecycle Theory</a:t>
                      </a:r>
                      <a:endParaRPr lang="en-HK" sz="14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3044" marR="33044" marT="0" marB="0">
                    <a:solidFill>
                      <a:srgbClr val="FFFF00"/>
                    </a:solidFill>
                  </a:tcPr>
                </a:tc>
                <a:tc>
                  <a:txBody>
                    <a:bodyPr/>
                    <a:lstStyle/>
                    <a:p>
                      <a:pPr marL="285750" indent="-285750">
                        <a:lnSpc>
                          <a:spcPct val="100000"/>
                        </a:lnSpc>
                        <a:buFont typeface="Arial" panose="020B0604020202020204" pitchFamily="34" charset="0"/>
                        <a:buChar char="•"/>
                      </a:pPr>
                      <a:r>
                        <a:rPr lang="en-US" sz="1400" dirty="0">
                          <a:solidFill>
                            <a:schemeClr val="tx1"/>
                          </a:solidFill>
                          <a:effectLst/>
                        </a:rPr>
                        <a:t>Attitudes change as tourism evolves through its lifecycle</a:t>
                      </a:r>
                      <a:endParaRPr lang="en-HK" sz="14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3044" marR="33044" marT="0" marB="0">
                    <a:solidFill>
                      <a:srgbClr val="FFFF00"/>
                    </a:solidFill>
                  </a:tcPr>
                </a:tc>
                <a:extLst>
                  <a:ext uri="{0D108BD9-81ED-4DB2-BD59-A6C34878D82A}">
                    <a16:rowId xmlns:a16="http://schemas.microsoft.com/office/drawing/2014/main" val="2919462870"/>
                  </a:ext>
                </a:extLst>
              </a:tr>
              <a:tr h="740985">
                <a:tc>
                  <a:txBody>
                    <a:bodyPr/>
                    <a:lstStyle/>
                    <a:p>
                      <a:pPr>
                        <a:lnSpc>
                          <a:spcPct val="100000"/>
                        </a:lnSpc>
                      </a:pPr>
                      <a:r>
                        <a:rPr lang="en-US" sz="1400" dirty="0">
                          <a:solidFill>
                            <a:schemeClr val="tx1"/>
                          </a:solidFill>
                          <a:effectLst/>
                        </a:rPr>
                        <a:t>Power Theory</a:t>
                      </a:r>
                      <a:endParaRPr lang="en-HK" sz="14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3044" marR="33044" marT="0" marB="0">
                    <a:solidFill>
                      <a:srgbClr val="FFFF00"/>
                    </a:solidFill>
                  </a:tcPr>
                </a:tc>
                <a:tc>
                  <a:txBody>
                    <a:bodyPr/>
                    <a:lstStyle/>
                    <a:p>
                      <a:pPr marL="285750" indent="-285750">
                        <a:lnSpc>
                          <a:spcPct val="100000"/>
                        </a:lnSpc>
                        <a:buFont typeface="Arial" panose="020B0604020202020204" pitchFamily="34" charset="0"/>
                        <a:buChar char="•"/>
                      </a:pPr>
                      <a:r>
                        <a:rPr lang="en-US" sz="1400" dirty="0">
                          <a:solidFill>
                            <a:schemeClr val="tx1"/>
                          </a:solidFill>
                          <a:effectLst/>
                        </a:rPr>
                        <a:t>Personal power, based on property, money, skills, knowledge and competence, affects one’s ability to exploit exchanges</a:t>
                      </a:r>
                      <a:endParaRPr lang="en-HK" sz="1400" dirty="0">
                        <a:solidFill>
                          <a:schemeClr val="tx1"/>
                        </a:solidFill>
                        <a:effectLst/>
                      </a:endParaRPr>
                    </a:p>
                    <a:p>
                      <a:pPr marL="285750" indent="-285750">
                        <a:lnSpc>
                          <a:spcPct val="100000"/>
                        </a:lnSpc>
                        <a:buFont typeface="Arial" panose="020B0604020202020204" pitchFamily="34" charset="0"/>
                        <a:buChar char="•"/>
                      </a:pPr>
                      <a:r>
                        <a:rPr lang="en-US" sz="1400" dirty="0">
                          <a:solidFill>
                            <a:schemeClr val="tx1"/>
                          </a:solidFill>
                          <a:effectLst/>
                        </a:rPr>
                        <a:t>No power residents were more favorable toward tourism development than those with power</a:t>
                      </a:r>
                      <a:endParaRPr lang="en-HK" sz="14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3044" marR="33044" marT="0" marB="0">
                    <a:solidFill>
                      <a:srgbClr val="FFFF00"/>
                    </a:solidFill>
                  </a:tcPr>
                </a:tc>
                <a:extLst>
                  <a:ext uri="{0D108BD9-81ED-4DB2-BD59-A6C34878D82A}">
                    <a16:rowId xmlns:a16="http://schemas.microsoft.com/office/drawing/2014/main" val="1194543320"/>
                  </a:ext>
                </a:extLst>
              </a:tr>
              <a:tr h="1064285">
                <a:tc>
                  <a:txBody>
                    <a:bodyPr/>
                    <a:lstStyle/>
                    <a:p>
                      <a:pPr>
                        <a:lnSpc>
                          <a:spcPct val="100000"/>
                        </a:lnSpc>
                      </a:pPr>
                      <a:r>
                        <a:rPr lang="en-US" sz="1400" dirty="0">
                          <a:solidFill>
                            <a:schemeClr val="tx1"/>
                          </a:solidFill>
                          <a:effectLst/>
                        </a:rPr>
                        <a:t>Social Exchange theory</a:t>
                      </a:r>
                      <a:endParaRPr lang="en-HK" sz="14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3044" marR="33044" marT="0" marB="0">
                    <a:solidFill>
                      <a:srgbClr val="FFFF00"/>
                    </a:solidFill>
                  </a:tcPr>
                </a:tc>
                <a:tc>
                  <a:txBody>
                    <a:bodyPr/>
                    <a:lstStyle/>
                    <a:p>
                      <a:pPr marL="285750" indent="-285750">
                        <a:lnSpc>
                          <a:spcPct val="100000"/>
                        </a:lnSpc>
                        <a:buFont typeface="Arial" panose="020B0604020202020204" pitchFamily="34" charset="0"/>
                        <a:buChar char="•"/>
                      </a:pPr>
                      <a:r>
                        <a:rPr lang="en-US" sz="1400" dirty="0">
                          <a:solidFill>
                            <a:schemeClr val="tx1"/>
                          </a:solidFill>
                          <a:effectLst/>
                        </a:rPr>
                        <a:t>Voluntary actions that are motivated by expected returns</a:t>
                      </a:r>
                      <a:endParaRPr lang="en-HK" sz="1400" dirty="0">
                        <a:solidFill>
                          <a:schemeClr val="tx1"/>
                        </a:solidFill>
                        <a:effectLst/>
                      </a:endParaRPr>
                    </a:p>
                    <a:p>
                      <a:pPr marL="285750" indent="-285750">
                        <a:lnSpc>
                          <a:spcPct val="100000"/>
                        </a:lnSpc>
                        <a:buFont typeface="Arial" panose="020B0604020202020204" pitchFamily="34" charset="0"/>
                        <a:buChar char="•"/>
                      </a:pPr>
                      <a:r>
                        <a:rPr lang="en-US" sz="1400" dirty="0">
                          <a:solidFill>
                            <a:schemeClr val="tx1"/>
                          </a:solidFill>
                          <a:effectLst/>
                        </a:rPr>
                        <a:t>Individuals or groups will engage in an exchange if they value that which is being exchanged and that the exchange will be rewarding</a:t>
                      </a:r>
                      <a:endParaRPr lang="en-HK" sz="1400" dirty="0">
                        <a:solidFill>
                          <a:schemeClr val="tx1"/>
                        </a:solidFill>
                        <a:effectLst/>
                      </a:endParaRPr>
                    </a:p>
                    <a:p>
                      <a:pPr marL="285750" indent="-285750">
                        <a:lnSpc>
                          <a:spcPct val="100000"/>
                        </a:lnSpc>
                        <a:buFont typeface="Arial" panose="020B0604020202020204" pitchFamily="34" charset="0"/>
                        <a:buChar char="•"/>
                      </a:pPr>
                      <a:r>
                        <a:rPr lang="en-US" sz="1400" dirty="0">
                          <a:solidFill>
                            <a:schemeClr val="tx1"/>
                          </a:solidFill>
                          <a:effectLst/>
                        </a:rPr>
                        <a:t>Residents will engage in exchanges with tourists, as long as they “profit” or as long as benefits exceed costs</a:t>
                      </a:r>
                      <a:endParaRPr lang="en-HK" sz="1400" dirty="0">
                        <a:solidFill>
                          <a:schemeClr val="tx1"/>
                        </a:solidFill>
                        <a:effectLst/>
                      </a:endParaRPr>
                    </a:p>
                  </a:txBody>
                  <a:tcPr marL="33044" marR="33044" marT="0" marB="0">
                    <a:solidFill>
                      <a:srgbClr val="FFFF00"/>
                    </a:solidFill>
                  </a:tcPr>
                </a:tc>
                <a:extLst>
                  <a:ext uri="{0D108BD9-81ED-4DB2-BD59-A6C34878D82A}">
                    <a16:rowId xmlns:a16="http://schemas.microsoft.com/office/drawing/2014/main" val="1055712813"/>
                  </a:ext>
                </a:extLst>
              </a:tr>
              <a:tr h="248931">
                <a:tc>
                  <a:txBody>
                    <a:bodyPr/>
                    <a:lstStyle/>
                    <a:p>
                      <a:pPr>
                        <a:lnSpc>
                          <a:spcPct val="100000"/>
                        </a:lnSpc>
                      </a:pPr>
                      <a:r>
                        <a:rPr lang="en-US" sz="1400" dirty="0">
                          <a:solidFill>
                            <a:schemeClr val="tx1"/>
                          </a:solidFill>
                          <a:effectLst/>
                        </a:rPr>
                        <a:t>Stakeholder Theory</a:t>
                      </a:r>
                      <a:endParaRPr lang="en-HK" sz="14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3044" marR="33044" marT="0" marB="0">
                    <a:solidFill>
                      <a:srgbClr val="FFFF00"/>
                    </a:solidFill>
                  </a:tcPr>
                </a:tc>
                <a:tc>
                  <a:txBody>
                    <a:bodyPr/>
                    <a:lstStyle/>
                    <a:p>
                      <a:pPr marL="285750" indent="-285750">
                        <a:lnSpc>
                          <a:spcPct val="100000"/>
                        </a:lnSpc>
                        <a:buFont typeface="Arial" panose="020B0604020202020204" pitchFamily="34" charset="0"/>
                        <a:buChar char="•"/>
                      </a:pPr>
                      <a:r>
                        <a:rPr lang="en-US" sz="1400" dirty="0">
                          <a:solidFill>
                            <a:schemeClr val="tx1"/>
                          </a:solidFill>
                          <a:effectLst/>
                        </a:rPr>
                        <a:t>As key stakeholders in tourism, residents need to be identified, included and satisfied</a:t>
                      </a:r>
                      <a:endParaRPr lang="en-HK" sz="14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3044" marR="33044" marT="0" marB="0">
                    <a:solidFill>
                      <a:srgbClr val="FFFF00"/>
                    </a:solidFill>
                  </a:tcPr>
                </a:tc>
                <a:extLst>
                  <a:ext uri="{0D108BD9-81ED-4DB2-BD59-A6C34878D82A}">
                    <a16:rowId xmlns:a16="http://schemas.microsoft.com/office/drawing/2014/main" val="169995620"/>
                  </a:ext>
                </a:extLst>
              </a:tr>
              <a:tr h="248931">
                <a:tc>
                  <a:txBody>
                    <a:bodyPr/>
                    <a:lstStyle/>
                    <a:p>
                      <a:pPr>
                        <a:lnSpc>
                          <a:spcPct val="100000"/>
                        </a:lnSpc>
                      </a:pPr>
                      <a:r>
                        <a:rPr lang="en-US" sz="1400" dirty="0">
                          <a:solidFill>
                            <a:schemeClr val="tx1"/>
                          </a:solidFill>
                          <a:effectLst/>
                        </a:rPr>
                        <a:t>Sustainability</a:t>
                      </a:r>
                      <a:endParaRPr lang="en-HK" sz="14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3044" marR="33044" marT="0" marB="0">
                    <a:solidFill>
                      <a:srgbClr val="FFFF00"/>
                    </a:solidFill>
                  </a:tcPr>
                </a:tc>
                <a:tc>
                  <a:txBody>
                    <a:bodyPr/>
                    <a:lstStyle/>
                    <a:p>
                      <a:pPr marL="285750" indent="-285750">
                        <a:lnSpc>
                          <a:spcPct val="100000"/>
                        </a:lnSpc>
                        <a:buFont typeface="Arial" panose="020B0604020202020204" pitchFamily="34" charset="0"/>
                        <a:buChar char="•"/>
                      </a:pPr>
                      <a:r>
                        <a:rPr lang="en-US" sz="1400" dirty="0">
                          <a:solidFill>
                            <a:schemeClr val="tx1"/>
                          </a:solidFill>
                          <a:effectLst/>
                        </a:rPr>
                        <a:t>Triple bottom line of social, economic and ecological impacts</a:t>
                      </a:r>
                      <a:endParaRPr lang="en-HK" sz="14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3044" marR="33044" marT="0" marB="0">
                    <a:solidFill>
                      <a:srgbClr val="FFFF00"/>
                    </a:solidFill>
                  </a:tcPr>
                </a:tc>
                <a:extLst>
                  <a:ext uri="{0D108BD9-81ED-4DB2-BD59-A6C34878D82A}">
                    <a16:rowId xmlns:a16="http://schemas.microsoft.com/office/drawing/2014/main" val="545805890"/>
                  </a:ext>
                </a:extLst>
              </a:tr>
              <a:tr h="497580">
                <a:tc>
                  <a:txBody>
                    <a:bodyPr/>
                    <a:lstStyle/>
                    <a:p>
                      <a:pPr>
                        <a:lnSpc>
                          <a:spcPct val="100000"/>
                        </a:lnSpc>
                      </a:pPr>
                      <a:r>
                        <a:rPr lang="en-US" sz="1400" dirty="0">
                          <a:solidFill>
                            <a:schemeClr val="tx1"/>
                          </a:solidFill>
                          <a:effectLst/>
                        </a:rPr>
                        <a:t>Dependency Theory</a:t>
                      </a:r>
                      <a:endParaRPr lang="en-HK" sz="14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3044" marR="33044" marT="0" marB="0">
                    <a:solidFill>
                      <a:srgbClr val="FFFF00"/>
                    </a:solidFill>
                  </a:tcPr>
                </a:tc>
                <a:tc>
                  <a:txBody>
                    <a:bodyPr/>
                    <a:lstStyle/>
                    <a:p>
                      <a:pPr marL="285750" indent="-285750">
                        <a:lnSpc>
                          <a:spcPct val="100000"/>
                        </a:lnSpc>
                        <a:buFont typeface="Arial" panose="020B0604020202020204" pitchFamily="34" charset="0"/>
                        <a:buChar char="•"/>
                      </a:pPr>
                      <a:r>
                        <a:rPr lang="en-US" sz="1400" dirty="0">
                          <a:solidFill>
                            <a:schemeClr val="tx1"/>
                          </a:solidFill>
                          <a:effectLst/>
                        </a:rPr>
                        <a:t>Applicable mostly to developing countries where dependency originates from and, eventually, reinforces unequal power relationships between wealthy countries and poor countries</a:t>
                      </a:r>
                      <a:endParaRPr lang="en-HK" sz="14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3044" marR="33044" marT="0" marB="0">
                    <a:solidFill>
                      <a:srgbClr val="FFFF00"/>
                    </a:solidFill>
                  </a:tcPr>
                </a:tc>
                <a:extLst>
                  <a:ext uri="{0D108BD9-81ED-4DB2-BD59-A6C34878D82A}">
                    <a16:rowId xmlns:a16="http://schemas.microsoft.com/office/drawing/2014/main" val="1935917971"/>
                  </a:ext>
                </a:extLst>
              </a:tr>
              <a:tr h="468479">
                <a:tc>
                  <a:txBody>
                    <a:bodyPr/>
                    <a:lstStyle/>
                    <a:p>
                      <a:pPr>
                        <a:lnSpc>
                          <a:spcPct val="100000"/>
                        </a:lnSpc>
                      </a:pPr>
                      <a:r>
                        <a:rPr lang="en-US" sz="1400" dirty="0">
                          <a:solidFill>
                            <a:schemeClr val="tx1"/>
                          </a:solidFill>
                          <a:effectLst/>
                        </a:rPr>
                        <a:t>Social Impact Theory</a:t>
                      </a:r>
                      <a:endParaRPr lang="en-HK" sz="14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3044" marR="33044" marT="0" marB="0">
                    <a:solidFill>
                      <a:srgbClr val="FFFF00"/>
                    </a:solidFill>
                  </a:tcPr>
                </a:tc>
                <a:tc>
                  <a:txBody>
                    <a:bodyPr/>
                    <a:lstStyle/>
                    <a:p>
                      <a:pPr marL="285750" indent="-285750">
                        <a:lnSpc>
                          <a:spcPct val="100000"/>
                        </a:lnSpc>
                        <a:buFont typeface="Arial" panose="020B0604020202020204" pitchFamily="34" charset="0"/>
                        <a:buChar char="•"/>
                      </a:pPr>
                      <a:r>
                        <a:rPr lang="en-US" sz="1400" dirty="0">
                          <a:solidFill>
                            <a:schemeClr val="tx1"/>
                          </a:solidFill>
                          <a:effectLst/>
                        </a:rPr>
                        <a:t>The consequences to human populations of any public or private actions that alter the way in which people live, work, relate to one another or cope.</a:t>
                      </a:r>
                      <a:endParaRPr lang="en-HK" sz="14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3044" marR="33044" marT="0" marB="0">
                    <a:solidFill>
                      <a:srgbClr val="FFFF00"/>
                    </a:solidFill>
                  </a:tcPr>
                </a:tc>
                <a:extLst>
                  <a:ext uri="{0D108BD9-81ED-4DB2-BD59-A6C34878D82A}">
                    <a16:rowId xmlns:a16="http://schemas.microsoft.com/office/drawing/2014/main" val="2135798180"/>
                  </a:ext>
                </a:extLst>
              </a:tr>
            </a:tbl>
          </a:graphicData>
        </a:graphic>
      </p:graphicFrame>
      <p:sp>
        <p:nvSpPr>
          <p:cNvPr id="4" name="Footer Placeholder 3">
            <a:extLst>
              <a:ext uri="{FF2B5EF4-FFF2-40B4-BE49-F238E27FC236}">
                <a16:creationId xmlns:a16="http://schemas.microsoft.com/office/drawing/2014/main" id="{C4E14A2F-F684-43FA-8D4B-F41F518CF6E8}"/>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495058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20859-1504-4211-B393-4B8D0D23E11C}"/>
              </a:ext>
            </a:extLst>
          </p:cNvPr>
          <p:cNvSpPr>
            <a:spLocks noGrp="1"/>
          </p:cNvSpPr>
          <p:nvPr>
            <p:ph type="title"/>
          </p:nvPr>
        </p:nvSpPr>
        <p:spPr/>
        <p:txBody>
          <a:bodyPr/>
          <a:lstStyle/>
          <a:p>
            <a:r>
              <a:rPr lang="en-HK" dirty="0"/>
              <a:t>Prof Geoffrey Wall talks about tourism impacts and planning</a:t>
            </a:r>
          </a:p>
        </p:txBody>
      </p:sp>
      <p:sp>
        <p:nvSpPr>
          <p:cNvPr id="3" name="Content Placeholder 2">
            <a:extLst>
              <a:ext uri="{FF2B5EF4-FFF2-40B4-BE49-F238E27FC236}">
                <a16:creationId xmlns:a16="http://schemas.microsoft.com/office/drawing/2014/main" id="{52F778CE-E397-4031-83A1-C15B2057A384}"/>
              </a:ext>
            </a:extLst>
          </p:cNvPr>
          <p:cNvSpPr>
            <a:spLocks noGrp="1"/>
          </p:cNvSpPr>
          <p:nvPr>
            <p:ph idx="1"/>
          </p:nvPr>
        </p:nvSpPr>
        <p:spPr>
          <a:xfrm>
            <a:off x="838200" y="2985693"/>
            <a:ext cx="10515600" cy="3191270"/>
          </a:xfrm>
        </p:spPr>
        <p:txBody>
          <a:bodyPr/>
          <a:lstStyle/>
          <a:p>
            <a:pPr marL="0" indent="0" algn="ctr">
              <a:buNone/>
            </a:pPr>
            <a:r>
              <a:rPr lang="en-HK"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https://www.youtube.com/watch?v=GM0TlF9jTSI</a:t>
            </a:r>
            <a:endParaRPr lang="en-HK"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ctr">
              <a:buNone/>
            </a:pPr>
            <a:endParaRPr lang="en-HK" dirty="0"/>
          </a:p>
        </p:txBody>
      </p:sp>
      <p:sp>
        <p:nvSpPr>
          <p:cNvPr id="4" name="Footer Placeholder 3">
            <a:extLst>
              <a:ext uri="{FF2B5EF4-FFF2-40B4-BE49-F238E27FC236}">
                <a16:creationId xmlns:a16="http://schemas.microsoft.com/office/drawing/2014/main" id="{604EF7C8-AD94-4BA7-8C4B-12F6621248D0}"/>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1603929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0BA3F-FF1B-4EC0-A82E-8D8610861A39}"/>
              </a:ext>
            </a:extLst>
          </p:cNvPr>
          <p:cNvSpPr>
            <a:spLocks noGrp="1"/>
          </p:cNvSpPr>
          <p:nvPr>
            <p:ph type="title"/>
          </p:nvPr>
        </p:nvSpPr>
        <p:spPr/>
        <p:txBody>
          <a:bodyPr/>
          <a:lstStyle/>
          <a:p>
            <a:r>
              <a:rPr lang="en-US" dirty="0"/>
              <a:t>Impacts often framed within a conflict paradigm</a:t>
            </a:r>
            <a:endParaRPr lang="en-HK" dirty="0"/>
          </a:p>
        </p:txBody>
      </p:sp>
      <p:sp>
        <p:nvSpPr>
          <p:cNvPr id="3" name="Content Placeholder 2">
            <a:extLst>
              <a:ext uri="{FF2B5EF4-FFF2-40B4-BE49-F238E27FC236}">
                <a16:creationId xmlns:a16="http://schemas.microsoft.com/office/drawing/2014/main" id="{51201544-C90C-4591-9D60-6E041D2B36CB}"/>
              </a:ext>
            </a:extLst>
          </p:cNvPr>
          <p:cNvSpPr>
            <a:spLocks noGrp="1"/>
          </p:cNvSpPr>
          <p:nvPr>
            <p:ph idx="1"/>
          </p:nvPr>
        </p:nvSpPr>
        <p:spPr/>
        <p:txBody>
          <a:bodyPr>
            <a:normAutofit fontScale="77500" lnSpcReduction="20000"/>
          </a:bodyPr>
          <a:lstStyle/>
          <a:p>
            <a:r>
              <a:rPr lang="en-US" dirty="0"/>
              <a:t>Conflict is goal interference attributed to another’s behavior</a:t>
            </a:r>
          </a:p>
          <a:p>
            <a:pPr lvl="1"/>
            <a:r>
              <a:rPr lang="en-US" dirty="0"/>
              <a:t>Goals are preferred social, psychological or physical outcomes of a behaviour that provide incentives for that behaviour </a:t>
            </a:r>
          </a:p>
          <a:p>
            <a:r>
              <a:rPr lang="en-US" dirty="0"/>
              <a:t>Conflict may exist at two levels: </a:t>
            </a:r>
          </a:p>
          <a:p>
            <a:pPr lvl="1"/>
            <a:r>
              <a:rPr lang="en-US" dirty="0"/>
              <a:t>Direct, where the actions of others affect one’s enjoyment; and </a:t>
            </a:r>
          </a:p>
          <a:p>
            <a:pPr lvl="1"/>
            <a:r>
              <a:rPr lang="en-US" dirty="0"/>
              <a:t>Indirect, where a general and more pervasive feeling of dislike or an unwillingness to appreciate others’ views exist </a:t>
            </a:r>
          </a:p>
          <a:p>
            <a:r>
              <a:rPr lang="en-US" dirty="0"/>
              <a:t>Likelihood enhanced when a perception exists that people must fight over a fixed-pie asset, which produces winners and losers </a:t>
            </a:r>
          </a:p>
          <a:p>
            <a:r>
              <a:rPr lang="en-US" dirty="0"/>
              <a:t>Likely to occur when the perceived power balance between stakeholders shifts, empowering one and disempowering the other</a:t>
            </a:r>
          </a:p>
          <a:p>
            <a:r>
              <a:rPr lang="en-US" dirty="0"/>
              <a:t>Tourism is ideally suited to become a conflict inducer for it often represents a powerful, new stakeholder with different values to existing stakeholders </a:t>
            </a:r>
          </a:p>
          <a:p>
            <a:r>
              <a:rPr lang="en-US" dirty="0"/>
              <a:t>Conflict is dynamic, evolutionary or revolutionary in style and rarely if ever permanent </a:t>
            </a:r>
            <a:endParaRPr lang="en-HK" dirty="0"/>
          </a:p>
        </p:txBody>
      </p:sp>
      <p:sp>
        <p:nvSpPr>
          <p:cNvPr id="4" name="Footer Placeholder 3">
            <a:extLst>
              <a:ext uri="{FF2B5EF4-FFF2-40B4-BE49-F238E27FC236}">
                <a16:creationId xmlns:a16="http://schemas.microsoft.com/office/drawing/2014/main" id="{92102089-3BBF-407E-9C54-4D335CB898F5}"/>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772161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DE3D8-B4FF-4A73-BBB1-73EB4DFA71F8}"/>
              </a:ext>
            </a:extLst>
          </p:cNvPr>
          <p:cNvSpPr>
            <a:spLocks noGrp="1"/>
          </p:cNvSpPr>
          <p:nvPr>
            <p:ph type="title"/>
          </p:nvPr>
        </p:nvSpPr>
        <p:spPr/>
        <p:txBody>
          <a:bodyPr/>
          <a:lstStyle/>
          <a:p>
            <a:r>
              <a:rPr lang="en-HK" dirty="0"/>
              <a:t>Doxey’s Irridex</a:t>
            </a:r>
          </a:p>
        </p:txBody>
      </p:sp>
      <p:graphicFrame>
        <p:nvGraphicFramePr>
          <p:cNvPr id="5" name="Content Placeholder 4">
            <a:extLst>
              <a:ext uri="{FF2B5EF4-FFF2-40B4-BE49-F238E27FC236}">
                <a16:creationId xmlns:a16="http://schemas.microsoft.com/office/drawing/2014/main" id="{2E9A30D4-EA6B-452D-85B8-D351FDC912CC}"/>
              </a:ext>
            </a:extLst>
          </p:cNvPr>
          <p:cNvGraphicFramePr>
            <a:graphicFrameLocks noGrp="1"/>
          </p:cNvGraphicFramePr>
          <p:nvPr>
            <p:ph idx="1"/>
          </p:nvPr>
        </p:nvGraphicFramePr>
        <p:xfrm>
          <a:off x="1308452" y="1497380"/>
          <a:ext cx="9652560" cy="4300097"/>
        </p:xfrm>
        <a:graphic>
          <a:graphicData uri="http://schemas.openxmlformats.org/drawingml/2006/table">
            <a:tbl>
              <a:tblPr firstRow="1" firstCol="1" bandRow="1">
                <a:tableStyleId>{5C22544A-7EE6-4342-B048-85BDC9FD1C3A}</a:tableStyleId>
              </a:tblPr>
              <a:tblGrid>
                <a:gridCol w="1209143">
                  <a:extLst>
                    <a:ext uri="{9D8B030D-6E8A-4147-A177-3AD203B41FA5}">
                      <a16:colId xmlns:a16="http://schemas.microsoft.com/office/drawing/2014/main" val="1221810996"/>
                    </a:ext>
                  </a:extLst>
                </a:gridCol>
                <a:gridCol w="3102609">
                  <a:extLst>
                    <a:ext uri="{9D8B030D-6E8A-4147-A177-3AD203B41FA5}">
                      <a16:colId xmlns:a16="http://schemas.microsoft.com/office/drawing/2014/main" val="2375876279"/>
                    </a:ext>
                  </a:extLst>
                </a:gridCol>
                <a:gridCol w="5340808">
                  <a:extLst>
                    <a:ext uri="{9D8B030D-6E8A-4147-A177-3AD203B41FA5}">
                      <a16:colId xmlns:a16="http://schemas.microsoft.com/office/drawing/2014/main" val="2991863311"/>
                    </a:ext>
                  </a:extLst>
                </a:gridCol>
              </a:tblGrid>
              <a:tr h="134842">
                <a:tc>
                  <a:txBody>
                    <a:bodyPr/>
                    <a:lstStyle/>
                    <a:p>
                      <a:pPr>
                        <a:lnSpc>
                          <a:spcPct val="100000"/>
                        </a:lnSpc>
                      </a:pPr>
                      <a:r>
                        <a:rPr lang="en-US" sz="1800" dirty="0">
                          <a:solidFill>
                            <a:schemeClr val="tx1"/>
                          </a:solidFill>
                          <a:effectLst/>
                        </a:rPr>
                        <a:t>Stage</a:t>
                      </a:r>
                      <a:endParaRPr lang="en-HK" sz="18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8303" marR="38303" marT="0" marB="0">
                    <a:solidFill>
                      <a:schemeClr val="accent2">
                        <a:lumMod val="40000"/>
                        <a:lumOff val="60000"/>
                      </a:schemeClr>
                    </a:solidFill>
                  </a:tcPr>
                </a:tc>
                <a:tc>
                  <a:txBody>
                    <a:bodyPr/>
                    <a:lstStyle/>
                    <a:p>
                      <a:pPr>
                        <a:lnSpc>
                          <a:spcPct val="100000"/>
                        </a:lnSpc>
                      </a:pPr>
                      <a:r>
                        <a:rPr lang="en-US" sz="1800" dirty="0">
                          <a:solidFill>
                            <a:schemeClr val="tx1"/>
                          </a:solidFill>
                          <a:effectLst/>
                        </a:rPr>
                        <a:t>Conditions</a:t>
                      </a:r>
                      <a:endParaRPr lang="en-HK" sz="18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8303" marR="38303" marT="0" marB="0">
                    <a:solidFill>
                      <a:schemeClr val="accent2">
                        <a:lumMod val="40000"/>
                        <a:lumOff val="60000"/>
                      </a:schemeClr>
                    </a:solidFill>
                  </a:tcPr>
                </a:tc>
                <a:tc>
                  <a:txBody>
                    <a:bodyPr/>
                    <a:lstStyle/>
                    <a:p>
                      <a:pPr>
                        <a:lnSpc>
                          <a:spcPct val="100000"/>
                        </a:lnSpc>
                      </a:pPr>
                      <a:r>
                        <a:rPr lang="en-US" sz="1800" dirty="0">
                          <a:solidFill>
                            <a:schemeClr val="tx1"/>
                          </a:solidFill>
                          <a:effectLst/>
                        </a:rPr>
                        <a:t>Impact and resolution</a:t>
                      </a:r>
                      <a:endParaRPr lang="en-HK" sz="18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8303" marR="38303" marT="0" marB="0">
                    <a:solidFill>
                      <a:schemeClr val="accent2">
                        <a:lumMod val="40000"/>
                        <a:lumOff val="60000"/>
                      </a:schemeClr>
                    </a:solidFill>
                  </a:tcPr>
                </a:tc>
                <a:extLst>
                  <a:ext uri="{0D108BD9-81ED-4DB2-BD59-A6C34878D82A}">
                    <a16:rowId xmlns:a16="http://schemas.microsoft.com/office/drawing/2014/main" val="3831629429"/>
                  </a:ext>
                </a:extLst>
              </a:tr>
              <a:tr h="594483">
                <a:tc>
                  <a:txBody>
                    <a:bodyPr/>
                    <a:lstStyle/>
                    <a:p>
                      <a:pPr>
                        <a:lnSpc>
                          <a:spcPct val="100000"/>
                        </a:lnSpc>
                      </a:pPr>
                      <a:r>
                        <a:rPr lang="en-US" sz="1800" dirty="0">
                          <a:solidFill>
                            <a:schemeClr val="tx1"/>
                          </a:solidFill>
                          <a:effectLst/>
                        </a:rPr>
                        <a:t>Euphoria</a:t>
                      </a:r>
                      <a:endParaRPr lang="en-HK" sz="18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8303" marR="38303" marT="0" marB="0">
                    <a:solidFill>
                      <a:schemeClr val="accent2">
                        <a:lumMod val="40000"/>
                        <a:lumOff val="60000"/>
                      </a:schemeClr>
                    </a:solidFill>
                  </a:tcPr>
                </a:tc>
                <a:tc>
                  <a:txBody>
                    <a:bodyPr/>
                    <a:lstStyle/>
                    <a:p>
                      <a:pPr marL="285750" indent="-285750">
                        <a:lnSpc>
                          <a:spcPct val="100000"/>
                        </a:lnSpc>
                        <a:buFont typeface="Arial" panose="020B0604020202020204" pitchFamily="34" charset="0"/>
                        <a:buChar char="•"/>
                      </a:pPr>
                      <a:r>
                        <a:rPr lang="en-US" sz="1800" dirty="0">
                          <a:solidFill>
                            <a:schemeClr val="tx1"/>
                          </a:solidFill>
                          <a:effectLst/>
                        </a:rPr>
                        <a:t>Associated with the initial stages of development</a:t>
                      </a:r>
                      <a:endParaRPr lang="en-HK" sz="18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8303" marR="38303" marT="0" marB="0">
                    <a:solidFill>
                      <a:schemeClr val="accent2">
                        <a:lumMod val="40000"/>
                        <a:lumOff val="60000"/>
                      </a:schemeClr>
                    </a:solidFill>
                  </a:tcPr>
                </a:tc>
                <a:tc>
                  <a:txBody>
                    <a:bodyPr/>
                    <a:lstStyle/>
                    <a:p>
                      <a:pPr marL="285750" indent="-285750">
                        <a:lnSpc>
                          <a:spcPct val="100000"/>
                        </a:lnSpc>
                        <a:buFont typeface="Arial" panose="020B0604020202020204" pitchFamily="34" charset="0"/>
                        <a:buChar char="•"/>
                      </a:pPr>
                      <a:r>
                        <a:rPr lang="en-US" sz="1800" dirty="0">
                          <a:solidFill>
                            <a:schemeClr val="tx1"/>
                          </a:solidFill>
                          <a:effectLst/>
                        </a:rPr>
                        <a:t>Visitors and investors are welcome</a:t>
                      </a:r>
                      <a:endParaRPr lang="en-HK" sz="1800" dirty="0">
                        <a:solidFill>
                          <a:schemeClr val="tx1"/>
                        </a:solidFill>
                        <a:effectLst/>
                      </a:endParaRPr>
                    </a:p>
                    <a:p>
                      <a:pPr marL="285750" indent="-285750">
                        <a:lnSpc>
                          <a:spcPct val="100000"/>
                        </a:lnSpc>
                        <a:buFont typeface="Arial" panose="020B0604020202020204" pitchFamily="34" charset="0"/>
                        <a:buChar char="•"/>
                      </a:pPr>
                      <a:r>
                        <a:rPr lang="en-US" sz="1800" dirty="0">
                          <a:solidFill>
                            <a:schemeClr val="tx1"/>
                          </a:solidFill>
                          <a:effectLst/>
                        </a:rPr>
                        <a:t>Usually little planning and few control mechanisms</a:t>
                      </a:r>
                      <a:endParaRPr lang="en-HK" sz="18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8303" marR="38303" marT="0" marB="0">
                    <a:solidFill>
                      <a:schemeClr val="accent2">
                        <a:lumMod val="40000"/>
                        <a:lumOff val="60000"/>
                      </a:schemeClr>
                    </a:solidFill>
                  </a:tcPr>
                </a:tc>
                <a:extLst>
                  <a:ext uri="{0D108BD9-81ED-4DB2-BD59-A6C34878D82A}">
                    <a16:rowId xmlns:a16="http://schemas.microsoft.com/office/drawing/2014/main" val="3964037450"/>
                  </a:ext>
                </a:extLst>
              </a:tr>
              <a:tr h="747697">
                <a:tc>
                  <a:txBody>
                    <a:bodyPr/>
                    <a:lstStyle/>
                    <a:p>
                      <a:pPr>
                        <a:lnSpc>
                          <a:spcPct val="100000"/>
                        </a:lnSpc>
                      </a:pPr>
                      <a:r>
                        <a:rPr lang="en-US" sz="1800" dirty="0">
                          <a:solidFill>
                            <a:schemeClr val="tx1"/>
                          </a:solidFill>
                          <a:effectLst/>
                        </a:rPr>
                        <a:t>Apathy</a:t>
                      </a:r>
                      <a:endParaRPr lang="en-HK" sz="18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8303" marR="38303" marT="0" marB="0">
                    <a:solidFill>
                      <a:schemeClr val="accent2">
                        <a:lumMod val="40000"/>
                        <a:lumOff val="60000"/>
                      </a:schemeClr>
                    </a:solidFill>
                  </a:tcPr>
                </a:tc>
                <a:tc>
                  <a:txBody>
                    <a:bodyPr/>
                    <a:lstStyle/>
                    <a:p>
                      <a:pPr marL="285750" indent="-285750">
                        <a:lnSpc>
                          <a:spcPct val="100000"/>
                        </a:lnSpc>
                        <a:buFont typeface="Arial" panose="020B0604020202020204" pitchFamily="34" charset="0"/>
                        <a:buChar char="•"/>
                      </a:pPr>
                      <a:r>
                        <a:rPr lang="en-US" sz="1800" dirty="0">
                          <a:solidFill>
                            <a:schemeClr val="tx1"/>
                          </a:solidFill>
                          <a:effectLst/>
                        </a:rPr>
                        <a:t>Visitor numbers increase</a:t>
                      </a:r>
                      <a:endParaRPr lang="en-HK" sz="1800" dirty="0">
                        <a:solidFill>
                          <a:schemeClr val="tx1"/>
                        </a:solidFill>
                        <a:effectLst/>
                      </a:endParaRPr>
                    </a:p>
                    <a:p>
                      <a:pPr marL="285750" indent="-285750">
                        <a:lnSpc>
                          <a:spcPct val="100000"/>
                        </a:lnSpc>
                        <a:buFont typeface="Arial" panose="020B0604020202020204" pitchFamily="34" charset="0"/>
                        <a:buChar char="•"/>
                      </a:pPr>
                      <a:r>
                        <a:rPr lang="en-US" sz="1800" dirty="0">
                          <a:solidFill>
                            <a:schemeClr val="tx1"/>
                          </a:solidFill>
                          <a:effectLst/>
                        </a:rPr>
                        <a:t>Tourists taken for granted</a:t>
                      </a:r>
                      <a:endParaRPr lang="en-HK" sz="18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8303" marR="38303" marT="0" marB="0">
                    <a:solidFill>
                      <a:schemeClr val="accent2">
                        <a:lumMod val="40000"/>
                        <a:lumOff val="60000"/>
                      </a:schemeClr>
                    </a:solidFill>
                  </a:tcPr>
                </a:tc>
                <a:tc>
                  <a:txBody>
                    <a:bodyPr/>
                    <a:lstStyle/>
                    <a:p>
                      <a:pPr marL="285750" indent="-285750">
                        <a:lnSpc>
                          <a:spcPct val="100000"/>
                        </a:lnSpc>
                        <a:buFont typeface="Arial" panose="020B0604020202020204" pitchFamily="34" charset="0"/>
                        <a:buChar char="•"/>
                      </a:pPr>
                      <a:r>
                        <a:rPr lang="en-US" sz="1800" dirty="0">
                          <a:solidFill>
                            <a:schemeClr val="tx1"/>
                          </a:solidFill>
                          <a:effectLst/>
                        </a:rPr>
                        <a:t>Contact begins to become more formal</a:t>
                      </a:r>
                      <a:endParaRPr lang="en-HK" sz="1800" dirty="0">
                        <a:solidFill>
                          <a:schemeClr val="tx1"/>
                        </a:solidFill>
                        <a:effectLst/>
                      </a:endParaRPr>
                    </a:p>
                    <a:p>
                      <a:pPr marL="285750" indent="-285750">
                        <a:lnSpc>
                          <a:spcPct val="100000"/>
                        </a:lnSpc>
                        <a:buFont typeface="Arial" panose="020B0604020202020204" pitchFamily="34" charset="0"/>
                        <a:buChar char="•"/>
                      </a:pPr>
                      <a:r>
                        <a:rPr lang="en-US" sz="1800" dirty="0">
                          <a:solidFill>
                            <a:schemeClr val="tx1"/>
                          </a:solidFill>
                          <a:effectLst/>
                        </a:rPr>
                        <a:t>Most planning will be concerned with marketing</a:t>
                      </a:r>
                      <a:endParaRPr lang="en-HK" sz="18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8303" marR="38303" marT="0" marB="0">
                    <a:solidFill>
                      <a:schemeClr val="accent2">
                        <a:lumMod val="40000"/>
                        <a:lumOff val="60000"/>
                      </a:schemeClr>
                    </a:solidFill>
                  </a:tcPr>
                </a:tc>
                <a:extLst>
                  <a:ext uri="{0D108BD9-81ED-4DB2-BD59-A6C34878D82A}">
                    <a16:rowId xmlns:a16="http://schemas.microsoft.com/office/drawing/2014/main" val="2553577638"/>
                  </a:ext>
                </a:extLst>
              </a:tr>
              <a:tr h="796485">
                <a:tc>
                  <a:txBody>
                    <a:bodyPr/>
                    <a:lstStyle/>
                    <a:p>
                      <a:pPr>
                        <a:lnSpc>
                          <a:spcPct val="100000"/>
                        </a:lnSpc>
                      </a:pPr>
                      <a:r>
                        <a:rPr lang="en-US" sz="1800" dirty="0">
                          <a:solidFill>
                            <a:schemeClr val="tx1"/>
                          </a:solidFill>
                          <a:effectLst/>
                        </a:rPr>
                        <a:t>Irritation</a:t>
                      </a:r>
                      <a:endParaRPr lang="en-HK" sz="18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8303" marR="38303" marT="0" marB="0">
                    <a:solidFill>
                      <a:schemeClr val="accent2">
                        <a:lumMod val="40000"/>
                        <a:lumOff val="60000"/>
                      </a:schemeClr>
                    </a:solidFill>
                  </a:tcPr>
                </a:tc>
                <a:tc>
                  <a:txBody>
                    <a:bodyPr/>
                    <a:lstStyle/>
                    <a:p>
                      <a:pPr marL="285750" indent="-285750">
                        <a:lnSpc>
                          <a:spcPct val="100000"/>
                        </a:lnSpc>
                        <a:buFont typeface="Arial" panose="020B0604020202020204" pitchFamily="34" charset="0"/>
                        <a:buChar char="•"/>
                      </a:pPr>
                      <a:r>
                        <a:rPr lang="en-US" sz="1800" dirty="0">
                          <a:solidFill>
                            <a:schemeClr val="tx1"/>
                          </a:solidFill>
                          <a:effectLst/>
                        </a:rPr>
                        <a:t>Saturation point is approached</a:t>
                      </a:r>
                      <a:endParaRPr lang="en-HK" sz="18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8303" marR="38303" marT="0" marB="0">
                    <a:solidFill>
                      <a:schemeClr val="accent2">
                        <a:lumMod val="40000"/>
                        <a:lumOff val="60000"/>
                      </a:schemeClr>
                    </a:solidFill>
                  </a:tcPr>
                </a:tc>
                <a:tc>
                  <a:txBody>
                    <a:bodyPr/>
                    <a:lstStyle/>
                    <a:p>
                      <a:pPr marL="285750" indent="-285750">
                        <a:lnSpc>
                          <a:spcPct val="100000"/>
                        </a:lnSpc>
                        <a:buFont typeface="Arial" panose="020B0604020202020204" pitchFamily="34" charset="0"/>
                        <a:buChar char="•"/>
                      </a:pPr>
                      <a:r>
                        <a:rPr lang="en-US" sz="1800" dirty="0">
                          <a:solidFill>
                            <a:schemeClr val="tx1"/>
                          </a:solidFill>
                          <a:effectLst/>
                        </a:rPr>
                        <a:t>Residents begin to show misgivings about the tourist industry</a:t>
                      </a:r>
                      <a:endParaRPr lang="en-HK" sz="1800" dirty="0">
                        <a:solidFill>
                          <a:schemeClr val="tx1"/>
                        </a:solidFill>
                        <a:effectLst/>
                      </a:endParaRPr>
                    </a:p>
                    <a:p>
                      <a:pPr marL="285750" indent="-285750">
                        <a:lnSpc>
                          <a:spcPct val="100000"/>
                        </a:lnSpc>
                        <a:buFont typeface="Arial" panose="020B0604020202020204" pitchFamily="34" charset="0"/>
                        <a:buChar char="•"/>
                      </a:pPr>
                      <a:r>
                        <a:rPr lang="en-US" sz="1800" dirty="0">
                          <a:solidFill>
                            <a:schemeClr val="tx1"/>
                          </a:solidFill>
                          <a:effectLst/>
                        </a:rPr>
                        <a:t>Policy makers increase infrastructure rather than setting limits to growth</a:t>
                      </a:r>
                      <a:endParaRPr lang="en-HK" sz="18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8303" marR="38303" marT="0" marB="0">
                    <a:solidFill>
                      <a:schemeClr val="accent2">
                        <a:lumMod val="40000"/>
                        <a:lumOff val="60000"/>
                      </a:schemeClr>
                    </a:solidFill>
                  </a:tcPr>
                </a:tc>
                <a:extLst>
                  <a:ext uri="{0D108BD9-81ED-4DB2-BD59-A6C34878D82A}">
                    <a16:rowId xmlns:a16="http://schemas.microsoft.com/office/drawing/2014/main" val="852071"/>
                  </a:ext>
                </a:extLst>
              </a:tr>
              <a:tr h="1586317">
                <a:tc>
                  <a:txBody>
                    <a:bodyPr/>
                    <a:lstStyle/>
                    <a:p>
                      <a:pPr>
                        <a:lnSpc>
                          <a:spcPct val="100000"/>
                        </a:lnSpc>
                      </a:pPr>
                      <a:r>
                        <a:rPr lang="en-US" sz="1800" dirty="0">
                          <a:solidFill>
                            <a:schemeClr val="tx1"/>
                          </a:solidFill>
                          <a:effectLst/>
                        </a:rPr>
                        <a:t>Antagonism</a:t>
                      </a:r>
                      <a:endParaRPr lang="en-HK" sz="18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8303" marR="38303" marT="0" marB="0">
                    <a:solidFill>
                      <a:schemeClr val="accent2">
                        <a:lumMod val="40000"/>
                        <a:lumOff val="60000"/>
                      </a:schemeClr>
                    </a:solidFill>
                  </a:tcPr>
                </a:tc>
                <a:tc>
                  <a:txBody>
                    <a:bodyPr/>
                    <a:lstStyle/>
                    <a:p>
                      <a:pPr marL="285750" indent="-285750">
                        <a:lnSpc>
                          <a:spcPct val="100000"/>
                        </a:lnSpc>
                        <a:buFont typeface="Arial" panose="020B0604020202020204" pitchFamily="34" charset="0"/>
                        <a:buChar char="•"/>
                      </a:pPr>
                      <a:r>
                        <a:rPr lang="en-US" sz="1800" dirty="0">
                          <a:solidFill>
                            <a:schemeClr val="tx1"/>
                          </a:solidFill>
                          <a:effectLst/>
                        </a:rPr>
                        <a:t>Tourism overwhelms places</a:t>
                      </a:r>
                      <a:endParaRPr lang="en-HK" sz="1800" dirty="0">
                        <a:solidFill>
                          <a:schemeClr val="tx1"/>
                        </a:solidFill>
                        <a:effectLst/>
                      </a:endParaRPr>
                    </a:p>
                    <a:p>
                      <a:pPr marL="285750" indent="-285750">
                        <a:lnSpc>
                          <a:spcPct val="100000"/>
                        </a:lnSpc>
                        <a:buFont typeface="Arial" panose="020B0604020202020204" pitchFamily="34" charset="0"/>
                        <a:buChar char="•"/>
                      </a:pPr>
                      <a:r>
                        <a:rPr lang="en-US" sz="1800" dirty="0">
                          <a:solidFill>
                            <a:schemeClr val="tx1"/>
                          </a:solidFill>
                          <a:effectLst/>
                        </a:rPr>
                        <a:t>Saturation point exceeded</a:t>
                      </a:r>
                      <a:endParaRPr lang="en-HK" sz="1800" dirty="0">
                        <a:solidFill>
                          <a:schemeClr val="tx1"/>
                        </a:solidFill>
                        <a:effectLst/>
                      </a:endParaRPr>
                    </a:p>
                    <a:p>
                      <a:pPr marL="285750" indent="-285750">
                        <a:lnSpc>
                          <a:spcPct val="100000"/>
                        </a:lnSpc>
                        <a:buFont typeface="Arial" panose="020B0604020202020204" pitchFamily="34" charset="0"/>
                        <a:buChar char="•"/>
                      </a:pPr>
                      <a:r>
                        <a:rPr lang="en-US" sz="1800" dirty="0">
                          <a:solidFill>
                            <a:schemeClr val="tx1"/>
                          </a:solidFill>
                          <a:effectLst/>
                        </a:rPr>
                        <a:t>Reputation of the destination suffers</a:t>
                      </a:r>
                      <a:endParaRPr lang="en-HK" sz="18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8303" marR="38303" marT="0" marB="0">
                    <a:solidFill>
                      <a:schemeClr val="accent2">
                        <a:lumMod val="40000"/>
                        <a:lumOff val="60000"/>
                      </a:schemeClr>
                    </a:solidFill>
                  </a:tcPr>
                </a:tc>
                <a:tc>
                  <a:txBody>
                    <a:bodyPr/>
                    <a:lstStyle/>
                    <a:p>
                      <a:pPr marL="285750" indent="-285750">
                        <a:lnSpc>
                          <a:spcPct val="100000"/>
                        </a:lnSpc>
                        <a:buFont typeface="Arial" panose="020B0604020202020204" pitchFamily="34" charset="0"/>
                        <a:buChar char="•"/>
                      </a:pPr>
                      <a:r>
                        <a:rPr lang="en-US" sz="1800" dirty="0">
                          <a:solidFill>
                            <a:schemeClr val="tx1"/>
                          </a:solidFill>
                          <a:effectLst/>
                        </a:rPr>
                        <a:t>Irritation overtly expressed verbally and physically</a:t>
                      </a:r>
                      <a:endParaRPr lang="en-HK" sz="1800" dirty="0">
                        <a:solidFill>
                          <a:schemeClr val="tx1"/>
                        </a:solidFill>
                        <a:effectLst/>
                      </a:endParaRPr>
                    </a:p>
                    <a:p>
                      <a:pPr marL="285750" indent="-285750">
                        <a:lnSpc>
                          <a:spcPct val="100000"/>
                        </a:lnSpc>
                        <a:buFont typeface="Arial" panose="020B0604020202020204" pitchFamily="34" charset="0"/>
                        <a:buChar char="•"/>
                      </a:pPr>
                      <a:r>
                        <a:rPr lang="en-US" sz="1800" dirty="0">
                          <a:solidFill>
                            <a:schemeClr val="tx1"/>
                          </a:solidFill>
                          <a:effectLst/>
                        </a:rPr>
                        <a:t>Mutual politeness gives way to mutual antagonism</a:t>
                      </a:r>
                      <a:endParaRPr lang="en-HK" sz="1800" dirty="0">
                        <a:solidFill>
                          <a:schemeClr val="tx1"/>
                        </a:solidFill>
                        <a:effectLst/>
                      </a:endParaRPr>
                    </a:p>
                    <a:p>
                      <a:pPr marL="285750" indent="-285750">
                        <a:lnSpc>
                          <a:spcPct val="100000"/>
                        </a:lnSpc>
                        <a:buFont typeface="Arial" panose="020B0604020202020204" pitchFamily="34" charset="0"/>
                        <a:buChar char="•"/>
                      </a:pPr>
                      <a:r>
                        <a:rPr lang="en-US" sz="1800" dirty="0">
                          <a:solidFill>
                            <a:schemeClr val="tx1"/>
                          </a:solidFill>
                          <a:effectLst/>
                        </a:rPr>
                        <a:t>Outsiders seen as the cause of all problems</a:t>
                      </a:r>
                      <a:endParaRPr lang="en-HK" sz="1800" dirty="0">
                        <a:solidFill>
                          <a:schemeClr val="tx1"/>
                        </a:solidFill>
                        <a:effectLst/>
                      </a:endParaRPr>
                    </a:p>
                    <a:p>
                      <a:pPr marL="285750" indent="-285750">
                        <a:lnSpc>
                          <a:spcPct val="100000"/>
                        </a:lnSpc>
                        <a:buFont typeface="Arial" panose="020B0604020202020204" pitchFamily="34" charset="0"/>
                        <a:buChar char="•"/>
                      </a:pPr>
                      <a:r>
                        <a:rPr lang="en-US" sz="1800" dirty="0">
                          <a:solidFill>
                            <a:schemeClr val="tx1"/>
                          </a:solidFill>
                          <a:effectLst/>
                        </a:rPr>
                        <a:t>Remedial planning and marketing to address issues and generate new business</a:t>
                      </a:r>
                      <a:endParaRPr lang="en-HK" sz="18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38303" marR="38303" marT="0" marB="0">
                    <a:solidFill>
                      <a:schemeClr val="accent2">
                        <a:lumMod val="40000"/>
                        <a:lumOff val="60000"/>
                      </a:schemeClr>
                    </a:solidFill>
                  </a:tcPr>
                </a:tc>
                <a:extLst>
                  <a:ext uri="{0D108BD9-81ED-4DB2-BD59-A6C34878D82A}">
                    <a16:rowId xmlns:a16="http://schemas.microsoft.com/office/drawing/2014/main" val="1805551152"/>
                  </a:ext>
                </a:extLst>
              </a:tr>
            </a:tbl>
          </a:graphicData>
        </a:graphic>
      </p:graphicFrame>
      <p:sp>
        <p:nvSpPr>
          <p:cNvPr id="4" name="Footer Placeholder 3">
            <a:extLst>
              <a:ext uri="{FF2B5EF4-FFF2-40B4-BE49-F238E27FC236}">
                <a16:creationId xmlns:a16="http://schemas.microsoft.com/office/drawing/2014/main" id="{33F00B46-AEBE-4535-A0C3-90160F0AC9F6}"/>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1808313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C02E8-1F43-4E25-AF43-4CBD726A7ADF}"/>
              </a:ext>
            </a:extLst>
          </p:cNvPr>
          <p:cNvSpPr>
            <a:spLocks noGrp="1"/>
          </p:cNvSpPr>
          <p:nvPr>
            <p:ph type="title"/>
          </p:nvPr>
        </p:nvSpPr>
        <p:spPr/>
        <p:txBody>
          <a:bodyPr/>
          <a:lstStyle/>
          <a:p>
            <a:r>
              <a:rPr lang="en-HK" dirty="0"/>
              <a:t>Is there an unrecognised 5</a:t>
            </a:r>
            <a:r>
              <a:rPr lang="en-HK" baseline="30000" dirty="0"/>
              <a:t>th</a:t>
            </a:r>
            <a:r>
              <a:rPr lang="en-HK" dirty="0"/>
              <a:t> stage to Doxey?</a:t>
            </a:r>
          </a:p>
        </p:txBody>
      </p:sp>
      <p:sp>
        <p:nvSpPr>
          <p:cNvPr id="3" name="Content Placeholder 2">
            <a:extLst>
              <a:ext uri="{FF2B5EF4-FFF2-40B4-BE49-F238E27FC236}">
                <a16:creationId xmlns:a16="http://schemas.microsoft.com/office/drawing/2014/main" id="{822771EA-3C9E-4342-82B2-B590022F417C}"/>
              </a:ext>
            </a:extLst>
          </p:cNvPr>
          <p:cNvSpPr>
            <a:spLocks noGrp="1"/>
          </p:cNvSpPr>
          <p:nvPr>
            <p:ph idx="1"/>
          </p:nvPr>
        </p:nvSpPr>
        <p:spPr/>
        <p:txBody>
          <a:bodyPr>
            <a:normAutofit/>
          </a:bodyPr>
          <a:lstStyle/>
          <a:p>
            <a:r>
              <a:rPr lang="en-US" dirty="0"/>
              <a:t>Conflict is rarely an end state </a:t>
            </a:r>
          </a:p>
          <a:p>
            <a:r>
              <a:rPr lang="en-US" dirty="0"/>
              <a:t>Communities adjust to tourism as it becomes part of its social, cultural and economic fabric </a:t>
            </a:r>
          </a:p>
          <a:p>
            <a:r>
              <a:rPr lang="en-US" dirty="0"/>
              <a:t>People modify their behaviours to cope with the annoying aspects of tourism, but they begin also to appreciate what it means to the community in terms of improved livelihood, increased leisure and recreation opportunities, more and better shopping and dining opportunities and a range of other possible benefits</a:t>
            </a:r>
            <a:endParaRPr lang="en-HK" dirty="0"/>
          </a:p>
        </p:txBody>
      </p:sp>
      <p:sp>
        <p:nvSpPr>
          <p:cNvPr id="4" name="Footer Placeholder 3">
            <a:extLst>
              <a:ext uri="{FF2B5EF4-FFF2-40B4-BE49-F238E27FC236}">
                <a16:creationId xmlns:a16="http://schemas.microsoft.com/office/drawing/2014/main" id="{AEDEF24B-E951-4733-AEF3-5C95130FA565}"/>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483195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25DE9-D56A-4E1A-833C-C9F66BE74B2B}"/>
              </a:ext>
            </a:extLst>
          </p:cNvPr>
          <p:cNvSpPr>
            <a:spLocks noGrp="1"/>
          </p:cNvSpPr>
          <p:nvPr>
            <p:ph type="title"/>
          </p:nvPr>
        </p:nvSpPr>
        <p:spPr/>
        <p:txBody>
          <a:bodyPr/>
          <a:lstStyle/>
          <a:p>
            <a:r>
              <a:rPr lang="en-HK" dirty="0"/>
              <a:t>Budowksi – coexistence, symbiosis, conflict</a:t>
            </a:r>
          </a:p>
        </p:txBody>
      </p:sp>
      <p:sp>
        <p:nvSpPr>
          <p:cNvPr id="3" name="Content Placeholder 2">
            <a:extLst>
              <a:ext uri="{FF2B5EF4-FFF2-40B4-BE49-F238E27FC236}">
                <a16:creationId xmlns:a16="http://schemas.microsoft.com/office/drawing/2014/main" id="{B6C3DB13-EC2B-4125-837D-A226793EFC35}"/>
              </a:ext>
            </a:extLst>
          </p:cNvPr>
          <p:cNvSpPr>
            <a:spLocks noGrp="1"/>
          </p:cNvSpPr>
          <p:nvPr>
            <p:ph idx="1"/>
          </p:nvPr>
        </p:nvSpPr>
        <p:spPr>
          <a:xfrm>
            <a:off x="838200" y="1505476"/>
            <a:ext cx="10515600" cy="4671487"/>
          </a:xfrm>
        </p:spPr>
        <p:txBody>
          <a:bodyPr>
            <a:normAutofit fontScale="85000" lnSpcReduction="10000"/>
          </a:bodyPr>
          <a:lstStyle/>
          <a:p>
            <a:pPr>
              <a:lnSpc>
                <a:spcPct val="110000"/>
              </a:lnSpc>
            </a:pPr>
            <a:r>
              <a:rPr lang="en-US" dirty="0"/>
              <a:t>Human use of natural or near natural areas exerts a range of impacts</a:t>
            </a:r>
          </a:p>
          <a:p>
            <a:pPr>
              <a:lnSpc>
                <a:spcPct val="110000"/>
              </a:lnSpc>
            </a:pPr>
            <a:r>
              <a:rPr lang="en-US" dirty="0"/>
              <a:t>Tourism, through the introduction of non-traditional activities, uses and/or user groups is no different</a:t>
            </a:r>
          </a:p>
          <a:p>
            <a:pPr>
              <a:lnSpc>
                <a:spcPct val="110000"/>
              </a:lnSpc>
            </a:pPr>
            <a:endParaRPr lang="en-US" dirty="0"/>
          </a:p>
          <a:p>
            <a:pPr>
              <a:lnSpc>
                <a:spcPct val="110000"/>
              </a:lnSpc>
            </a:pPr>
            <a:r>
              <a:rPr lang="en-US" dirty="0"/>
              <a:t>Three possible relationships between tourism and natural environments</a:t>
            </a:r>
          </a:p>
          <a:p>
            <a:pPr lvl="1">
              <a:lnSpc>
                <a:spcPct val="110000"/>
              </a:lnSpc>
            </a:pPr>
            <a:r>
              <a:rPr lang="en-US" dirty="0"/>
              <a:t>Coexistence during the early stages when the tourism industry and those promoting conservation have relatively little contact. </a:t>
            </a:r>
          </a:p>
          <a:p>
            <a:pPr lvl="2">
              <a:lnSpc>
                <a:spcPct val="110000"/>
              </a:lnSpc>
            </a:pPr>
            <a:r>
              <a:rPr lang="en-US" dirty="0"/>
              <a:t>Transitory state</a:t>
            </a:r>
          </a:p>
          <a:p>
            <a:pPr lvl="1">
              <a:lnSpc>
                <a:spcPct val="110000"/>
              </a:lnSpc>
            </a:pPr>
            <a:r>
              <a:rPr lang="en-US" dirty="0"/>
              <a:t>Symbiosis in which tourism and conservation derive mutual benefits from each other. </a:t>
            </a:r>
          </a:p>
          <a:p>
            <a:pPr lvl="2">
              <a:lnSpc>
                <a:spcPct val="110000"/>
              </a:lnSpc>
            </a:pPr>
            <a:r>
              <a:rPr lang="en-US" dirty="0"/>
              <a:t>Also a transitory state</a:t>
            </a:r>
          </a:p>
          <a:p>
            <a:pPr lvl="1">
              <a:lnSpc>
                <a:spcPct val="110000"/>
              </a:lnSpc>
            </a:pPr>
            <a:r>
              <a:rPr lang="en-US" dirty="0"/>
              <a:t>Conflict most likely end state when the presence of tourism is detrimental to the needs of nature. </a:t>
            </a:r>
            <a:endParaRPr lang="en-HK" dirty="0"/>
          </a:p>
        </p:txBody>
      </p:sp>
      <p:sp>
        <p:nvSpPr>
          <p:cNvPr id="4" name="Footer Placeholder 3">
            <a:extLst>
              <a:ext uri="{FF2B5EF4-FFF2-40B4-BE49-F238E27FC236}">
                <a16:creationId xmlns:a16="http://schemas.microsoft.com/office/drawing/2014/main" id="{BDE23B80-FCA2-4D4D-8ED5-C0878348A908}"/>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621464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1EFE05F-76EC-4630-AAFB-ABAA76977A23}"/>
              </a:ext>
            </a:extLst>
          </p:cNvPr>
          <p:cNvSpPr>
            <a:spLocks noGrp="1"/>
          </p:cNvSpPr>
          <p:nvPr>
            <p:ph type="title"/>
          </p:nvPr>
        </p:nvSpPr>
        <p:spPr/>
        <p:txBody>
          <a:bodyPr>
            <a:normAutofit/>
          </a:bodyPr>
          <a:lstStyle/>
          <a:p>
            <a:r>
              <a:rPr lang="en-HK" dirty="0"/>
              <a:t>Conflicting views over how to manage natural areas</a:t>
            </a:r>
          </a:p>
        </p:txBody>
      </p:sp>
      <p:sp>
        <p:nvSpPr>
          <p:cNvPr id="6" name="Text Placeholder 5">
            <a:extLst>
              <a:ext uri="{FF2B5EF4-FFF2-40B4-BE49-F238E27FC236}">
                <a16:creationId xmlns:a16="http://schemas.microsoft.com/office/drawing/2014/main" id="{D00D6B2F-1FA5-4F8B-9F1E-A0C2F5B98B48}"/>
              </a:ext>
            </a:extLst>
          </p:cNvPr>
          <p:cNvSpPr>
            <a:spLocks noGrp="1"/>
          </p:cNvSpPr>
          <p:nvPr>
            <p:ph type="body" idx="1"/>
          </p:nvPr>
        </p:nvSpPr>
        <p:spPr/>
        <p:txBody>
          <a:bodyPr/>
          <a:lstStyle/>
          <a:p>
            <a:r>
              <a:rPr lang="en-HK" dirty="0"/>
              <a:t>Anthropocentric</a:t>
            </a:r>
          </a:p>
        </p:txBody>
      </p:sp>
      <p:sp>
        <p:nvSpPr>
          <p:cNvPr id="7" name="Content Placeholder 6">
            <a:extLst>
              <a:ext uri="{FF2B5EF4-FFF2-40B4-BE49-F238E27FC236}">
                <a16:creationId xmlns:a16="http://schemas.microsoft.com/office/drawing/2014/main" id="{0C770B64-83DC-45BA-BB3D-3BD168A3DC10}"/>
              </a:ext>
            </a:extLst>
          </p:cNvPr>
          <p:cNvSpPr>
            <a:spLocks noGrp="1"/>
          </p:cNvSpPr>
          <p:nvPr>
            <p:ph sz="half" idx="2"/>
          </p:nvPr>
        </p:nvSpPr>
        <p:spPr/>
        <p:txBody>
          <a:bodyPr>
            <a:normAutofit fontScale="85000" lnSpcReduction="10000"/>
          </a:bodyPr>
          <a:lstStyle/>
          <a:p>
            <a:r>
              <a:rPr lang="en-US" dirty="0"/>
              <a:t>Main goal is for the use and enjoyment opportunities these areas provide. </a:t>
            </a:r>
          </a:p>
          <a:p>
            <a:r>
              <a:rPr lang="en-US" dirty="0"/>
              <a:t>Programs should be developed to encourage and facilitate direct use of natural areas. </a:t>
            </a:r>
          </a:p>
          <a:p>
            <a:r>
              <a:rPr lang="en-US" dirty="0"/>
              <a:t>View wilderness from a sociological, human oriented perspective. </a:t>
            </a:r>
          </a:p>
          <a:p>
            <a:r>
              <a:rPr lang="en-US" dirty="0"/>
              <a:t>Naturalness of wilderness is less important that its direct use benefits. </a:t>
            </a:r>
            <a:endParaRPr lang="en-HK" dirty="0"/>
          </a:p>
        </p:txBody>
      </p:sp>
      <p:sp>
        <p:nvSpPr>
          <p:cNvPr id="8" name="Text Placeholder 7">
            <a:extLst>
              <a:ext uri="{FF2B5EF4-FFF2-40B4-BE49-F238E27FC236}">
                <a16:creationId xmlns:a16="http://schemas.microsoft.com/office/drawing/2014/main" id="{28E79F46-9F66-41C0-AA22-A945A288615C}"/>
              </a:ext>
            </a:extLst>
          </p:cNvPr>
          <p:cNvSpPr>
            <a:spLocks noGrp="1"/>
          </p:cNvSpPr>
          <p:nvPr>
            <p:ph type="body" sz="quarter" idx="3"/>
          </p:nvPr>
        </p:nvSpPr>
        <p:spPr/>
        <p:txBody>
          <a:bodyPr/>
          <a:lstStyle/>
          <a:p>
            <a:r>
              <a:rPr lang="en-HK" dirty="0"/>
              <a:t>Biocentric</a:t>
            </a:r>
          </a:p>
        </p:txBody>
      </p:sp>
      <p:sp>
        <p:nvSpPr>
          <p:cNvPr id="9" name="Content Placeholder 8">
            <a:extLst>
              <a:ext uri="{FF2B5EF4-FFF2-40B4-BE49-F238E27FC236}">
                <a16:creationId xmlns:a16="http://schemas.microsoft.com/office/drawing/2014/main" id="{5C323E96-9F76-4FD8-B3A9-AA6721F6DA59}"/>
              </a:ext>
            </a:extLst>
          </p:cNvPr>
          <p:cNvSpPr>
            <a:spLocks noGrp="1"/>
          </p:cNvSpPr>
          <p:nvPr>
            <p:ph sz="quarter" idx="4"/>
          </p:nvPr>
        </p:nvSpPr>
        <p:spPr/>
        <p:txBody>
          <a:bodyPr>
            <a:normAutofit fontScale="85000" lnSpcReduction="10000"/>
          </a:bodyPr>
          <a:lstStyle/>
          <a:p>
            <a:r>
              <a:rPr lang="en-US" dirty="0"/>
              <a:t>Advocate the philosophy that unhindered operation of natural ecological processes is the fundamental goal of any natural area.</a:t>
            </a:r>
          </a:p>
          <a:p>
            <a:r>
              <a:rPr lang="en-US" dirty="0"/>
              <a:t>While human use can occur, it must only do so in a manner that is subservient to the natural ecosystem’s needs. </a:t>
            </a:r>
            <a:endParaRPr lang="en-HK" dirty="0"/>
          </a:p>
        </p:txBody>
      </p:sp>
      <p:sp>
        <p:nvSpPr>
          <p:cNvPr id="4" name="Footer Placeholder 3">
            <a:extLst>
              <a:ext uri="{FF2B5EF4-FFF2-40B4-BE49-F238E27FC236}">
                <a16:creationId xmlns:a16="http://schemas.microsoft.com/office/drawing/2014/main" id="{B3FFE234-1ED9-40E7-B156-B6DD590BB1BE}"/>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9113499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1335</Words>
  <Application>Microsoft Office PowerPoint</Application>
  <PresentationFormat>Widescreen</PresentationFormat>
  <Paragraphs>123</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PowerPoint Presentation</vt:lpstr>
      <vt:lpstr>Learning Objectives</vt:lpstr>
      <vt:lpstr>Different approaches to impact studies</vt:lpstr>
      <vt:lpstr>Prof Geoffrey Wall talks about tourism impacts and planning</vt:lpstr>
      <vt:lpstr>Impacts often framed within a conflict paradigm</vt:lpstr>
      <vt:lpstr>Doxey’s Irridex</vt:lpstr>
      <vt:lpstr>Is there an unrecognised 5th stage to Doxey?</vt:lpstr>
      <vt:lpstr>Budowksi – coexistence, symbiosis, conflict</vt:lpstr>
      <vt:lpstr>Conflicting views over how to manage natural areas</vt:lpstr>
      <vt:lpstr>An alternative explanation – impacts as a function of place change</vt:lpstr>
      <vt:lpstr>Destinations consist of 3 types of place</vt:lpstr>
      <vt:lpstr>Prof Allison Gill talks about how tourism transforms places</vt:lpstr>
      <vt:lpstr>Conflict occurs when place changes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North</dc:creator>
  <cp:lastModifiedBy>Sally North</cp:lastModifiedBy>
  <cp:revision>1</cp:revision>
  <dcterms:created xsi:type="dcterms:W3CDTF">2021-09-07T15:43:17Z</dcterms:created>
  <dcterms:modified xsi:type="dcterms:W3CDTF">2021-09-07T15:43:48Z</dcterms:modified>
</cp:coreProperties>
</file>